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League Spartan" panose="020B0604020202020204" charset="0"/>
      <p:regular r:id="rId12"/>
    </p:embeddedFont>
    <p:embeddedFont>
      <p:font typeface="Open Sans" panose="020B0606030504020204" pitchFamily="34" charset="0"/>
      <p:regular r:id="rId13"/>
      <p:bold r:id="rId14"/>
      <p:italic r:id="rId15"/>
      <p:boldItalic r:id="rId16"/>
    </p:embeddedFont>
    <p:embeddedFont>
      <p:font typeface="Poppins" panose="00000500000000000000" pitchFamily="2" charset="0"/>
      <p:regular r:id="rId17"/>
      <p:bold r:id="rId18"/>
      <p:italic r:id="rId19"/>
      <p:boldItalic r:id="rId20"/>
    </p:embeddedFont>
    <p:embeddedFont>
      <p:font typeface="Poppins Bold" panose="00000800000000000000" charset="0"/>
      <p:regular r:id="rId21"/>
    </p:embeddedFont>
    <p:embeddedFont>
      <p:font typeface="Telegraf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162"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presProps" Target="presProp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3.m4a"/><Relationship Id="rId7" Type="http://schemas.openxmlformats.org/officeDocument/2006/relationships/image" Target="../media/image10.jpeg"/><Relationship Id="rId12"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9.jpeg"/><Relationship Id="rId11" Type="http://schemas.openxmlformats.org/officeDocument/2006/relationships/image" Target="../media/image14.sv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slideLayout" Target="../slideLayouts/slideLayout7.xml"/><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png"/><Relationship Id="rId3" Type="http://schemas.openxmlformats.org/officeDocument/2006/relationships/audio" Target="../media/media4.m4a"/><Relationship Id="rId7" Type="http://schemas.openxmlformats.org/officeDocument/2006/relationships/image" Target="../media/image17.png"/><Relationship Id="rId12" Type="http://schemas.openxmlformats.org/officeDocument/2006/relationships/image" Target="../media/image22.sv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slideLayout" Target="../slideLayouts/slideLayout7.xm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audio" Target="../media/media5.m4a"/><Relationship Id="rId7" Type="http://schemas.openxmlformats.org/officeDocument/2006/relationships/image" Target="../media/image25.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24.png"/><Relationship Id="rId11" Type="http://schemas.openxmlformats.org/officeDocument/2006/relationships/image" Target="../media/image5.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slideLayout" Target="../slideLayouts/slideLayout7.xml"/><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5.png"/><Relationship Id="rId3" Type="http://schemas.openxmlformats.org/officeDocument/2006/relationships/audio" Target="../media/media6.m4a"/><Relationship Id="rId7" Type="http://schemas.openxmlformats.org/officeDocument/2006/relationships/image" Target="../media/image31.png"/><Relationship Id="rId12" Type="http://schemas.openxmlformats.org/officeDocument/2006/relationships/image" Target="../media/image36.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slideLayout" Target="../slideLayouts/slideLayout7.xml"/><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41000"/>
            </a:blip>
            <a:stretch>
              <a:fillRect l="-20312" r="-20312"/>
            </a:stretch>
          </a:blipFill>
        </p:spPr>
        <p:txBody>
          <a:bodyPr/>
          <a:lstStyle/>
          <a:p>
            <a:endParaRPr lang="en-IN"/>
          </a:p>
        </p:txBody>
      </p:sp>
      <p:grpSp>
        <p:nvGrpSpPr>
          <p:cNvPr id="13" name="Group 12">
            <a:extLst>
              <a:ext uri="{FF2B5EF4-FFF2-40B4-BE49-F238E27FC236}">
                <a16:creationId xmlns:a16="http://schemas.microsoft.com/office/drawing/2014/main" id="{97717520-13DE-1C0F-263C-33FB8D0C8C50}"/>
              </a:ext>
            </a:extLst>
          </p:cNvPr>
          <p:cNvGrpSpPr/>
          <p:nvPr/>
        </p:nvGrpSpPr>
        <p:grpSpPr>
          <a:xfrm>
            <a:off x="0" y="0"/>
            <a:ext cx="17923342" cy="10287000"/>
            <a:chOff x="0" y="0"/>
            <a:chExt cx="17923342" cy="10287000"/>
          </a:xfrm>
        </p:grpSpPr>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C50A3B"/>
              </a:solidFill>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6">
                <a:alphaModFix amt="37000"/>
                <a:extLst>
                  <a:ext uri="{96DAC541-7B7A-43D3-8B79-37D633B846F1}">
                    <asvg:svgBlip xmlns:asvg="http://schemas.microsoft.com/office/drawing/2016/SVG/main" r:embed="rId7"/>
                  </a:ext>
                </a:extLst>
              </a:blip>
              <a:stretch>
                <a:fillRect/>
              </a:stretch>
            </a:blipFill>
          </p:spPr>
          <p:txBody>
            <a:bodyPr/>
            <a:lstStyle/>
            <a:p>
              <a:endParaRPr lang="en-IN"/>
            </a:p>
          </p:txBody>
        </p:sp>
      </p:grpSp>
      <p:grpSp>
        <p:nvGrpSpPr>
          <p:cNvPr id="12" name="Group 11">
            <a:extLst>
              <a:ext uri="{FF2B5EF4-FFF2-40B4-BE49-F238E27FC236}">
                <a16:creationId xmlns:a16="http://schemas.microsoft.com/office/drawing/2014/main" id="{3C261BCA-B180-25D1-F3F6-A64C22012C24}"/>
              </a:ext>
            </a:extLst>
          </p:cNvPr>
          <p:cNvGrpSpPr/>
          <p:nvPr/>
        </p:nvGrpSpPr>
        <p:grpSpPr>
          <a:xfrm>
            <a:off x="3648322" y="2295613"/>
            <a:ext cx="9130246" cy="4958417"/>
            <a:chOff x="3648322" y="2295613"/>
            <a:chExt cx="9130246" cy="4958417"/>
          </a:xfrm>
        </p:grpSpPr>
        <p:sp>
          <p:nvSpPr>
            <p:cNvPr id="6" name="TextBox 6"/>
            <p:cNvSpPr txBox="1"/>
            <p:nvPr/>
          </p:nvSpPr>
          <p:spPr>
            <a:xfrm>
              <a:off x="6151643" y="2295613"/>
              <a:ext cx="6626925" cy="3479801"/>
            </a:xfrm>
            <a:prstGeom prst="rect">
              <a:avLst/>
            </a:prstGeom>
          </p:spPr>
          <p:txBody>
            <a:bodyPr lIns="0" tIns="0" rIns="0" bIns="0" rtlCol="0" anchor="t">
              <a:spAutoFit/>
            </a:bodyPr>
            <a:lstStyle/>
            <a:p>
              <a:pPr>
                <a:lnSpc>
                  <a:spcPts val="13999"/>
                </a:lnSpc>
              </a:pPr>
              <a:r>
                <a:rPr lang="en-US" sz="9999" dirty="0">
                  <a:solidFill>
                    <a:srgbClr val="C50A3B"/>
                  </a:solidFill>
                  <a:latin typeface="League Spartan"/>
                </a:rPr>
                <a:t>GILEAD</a:t>
              </a:r>
            </a:p>
            <a:p>
              <a:pPr>
                <a:lnSpc>
                  <a:spcPts val="13999"/>
                </a:lnSpc>
                <a:spcBef>
                  <a:spcPct val="0"/>
                </a:spcBef>
              </a:pPr>
              <a:r>
                <a:rPr lang="en-US" sz="9999" dirty="0">
                  <a:solidFill>
                    <a:srgbClr val="C50A3B"/>
                  </a:solidFill>
                  <a:latin typeface="League Spartan"/>
                </a:rPr>
                <a:t>SCIENCES</a:t>
              </a:r>
            </a:p>
          </p:txBody>
        </p:sp>
        <p:sp>
          <p:nvSpPr>
            <p:cNvPr id="7" name="AutoShape 7"/>
            <p:cNvSpPr/>
            <p:nvPr/>
          </p:nvSpPr>
          <p:spPr>
            <a:xfrm flipV="1">
              <a:off x="3648322" y="5592322"/>
              <a:ext cx="9130246" cy="39555"/>
            </a:xfrm>
            <a:prstGeom prst="line">
              <a:avLst/>
            </a:prstGeom>
            <a:ln w="38100" cap="flat">
              <a:solidFill>
                <a:srgbClr val="000000"/>
              </a:solidFill>
              <a:prstDash val="solid"/>
              <a:headEnd type="none" w="sm" len="sm"/>
              <a:tailEnd type="none" w="sm" len="sm"/>
            </a:ln>
          </p:spPr>
          <p:txBody>
            <a:bodyPr/>
            <a:lstStyle/>
            <a:p>
              <a:endParaRPr lang="en-IN"/>
            </a:p>
          </p:txBody>
        </p:sp>
        <p:sp>
          <p:nvSpPr>
            <p:cNvPr id="9" name="Freeform 9"/>
            <p:cNvSpPr/>
            <p:nvPr/>
          </p:nvSpPr>
          <p:spPr>
            <a:xfrm>
              <a:off x="3648322" y="2300506"/>
              <a:ext cx="2503321" cy="3291816"/>
            </a:xfrm>
            <a:custGeom>
              <a:avLst/>
              <a:gdLst/>
              <a:ahLst/>
              <a:cxnLst/>
              <a:rect l="l" t="t" r="r" b="b"/>
              <a:pathLst>
                <a:path w="2503321" h="3291816">
                  <a:moveTo>
                    <a:pt x="0" y="0"/>
                  </a:moveTo>
                  <a:lnTo>
                    <a:pt x="2503321" y="0"/>
                  </a:lnTo>
                  <a:lnTo>
                    <a:pt x="2503321" y="3291816"/>
                  </a:lnTo>
                  <a:lnTo>
                    <a:pt x="0" y="3291816"/>
                  </a:lnTo>
                  <a:lnTo>
                    <a:pt x="0" y="0"/>
                  </a:lnTo>
                  <a:close/>
                </a:path>
              </a:pathLst>
            </a:custGeom>
            <a:blipFill>
              <a:blip r:embed="rId8"/>
              <a:stretch>
                <a:fillRect l="-31497"/>
              </a:stretch>
            </a:blipFill>
          </p:spPr>
          <p:txBody>
            <a:bodyPr/>
            <a:lstStyle/>
            <a:p>
              <a:endParaRPr lang="en-IN"/>
            </a:p>
          </p:txBody>
        </p:sp>
        <p:sp>
          <p:nvSpPr>
            <p:cNvPr id="10" name="TextBox 10"/>
            <p:cNvSpPr txBox="1"/>
            <p:nvPr/>
          </p:nvSpPr>
          <p:spPr>
            <a:xfrm>
              <a:off x="3648322" y="5962793"/>
              <a:ext cx="2768334" cy="433987"/>
            </a:xfrm>
            <a:prstGeom prst="rect">
              <a:avLst/>
            </a:prstGeom>
          </p:spPr>
          <p:txBody>
            <a:bodyPr lIns="0" tIns="0" rIns="0" bIns="0" rtlCol="0" anchor="t">
              <a:spAutoFit/>
            </a:bodyPr>
            <a:lstStyle/>
            <a:p>
              <a:pPr>
                <a:lnSpc>
                  <a:spcPts val="3379"/>
                </a:lnSpc>
                <a:spcBef>
                  <a:spcPct val="0"/>
                </a:spcBef>
              </a:pPr>
              <a:r>
                <a:rPr lang="en-US" sz="2413" dirty="0">
                  <a:solidFill>
                    <a:srgbClr val="000000"/>
                  </a:solidFill>
                  <a:latin typeface="Poppins"/>
                </a:rPr>
                <a:t>PRESENTATION BY:</a:t>
              </a:r>
            </a:p>
          </p:txBody>
        </p:sp>
        <p:sp>
          <p:nvSpPr>
            <p:cNvPr id="11" name="TextBox 11"/>
            <p:cNvSpPr txBox="1"/>
            <p:nvPr/>
          </p:nvSpPr>
          <p:spPr>
            <a:xfrm>
              <a:off x="6416656" y="5962793"/>
              <a:ext cx="6148026" cy="1291237"/>
            </a:xfrm>
            <a:prstGeom prst="rect">
              <a:avLst/>
            </a:prstGeom>
          </p:spPr>
          <p:txBody>
            <a:bodyPr lIns="0" tIns="0" rIns="0" bIns="0" rtlCol="0" anchor="t">
              <a:spAutoFit/>
            </a:bodyPr>
            <a:lstStyle/>
            <a:p>
              <a:pPr>
                <a:lnSpc>
                  <a:spcPts val="3379"/>
                </a:lnSpc>
              </a:pPr>
              <a:r>
                <a:rPr lang="en-US" sz="2413" dirty="0">
                  <a:solidFill>
                    <a:srgbClr val="000000"/>
                  </a:solidFill>
                  <a:latin typeface="Poppins"/>
                </a:rPr>
                <a:t>ESHA BHALEKAR</a:t>
              </a:r>
            </a:p>
            <a:p>
              <a:pPr>
                <a:lnSpc>
                  <a:spcPts val="3379"/>
                </a:lnSpc>
              </a:pPr>
              <a:r>
                <a:rPr lang="en-US" sz="2413" dirty="0">
                  <a:solidFill>
                    <a:srgbClr val="000000"/>
                  </a:solidFill>
                  <a:latin typeface="Poppins"/>
                </a:rPr>
                <a:t>PRARTHI KOTHARI</a:t>
              </a:r>
            </a:p>
            <a:p>
              <a:pPr>
                <a:lnSpc>
                  <a:spcPts val="3379"/>
                </a:lnSpc>
                <a:spcBef>
                  <a:spcPct val="0"/>
                </a:spcBef>
              </a:pPr>
              <a:r>
                <a:rPr lang="en-US" sz="2413" dirty="0">
                  <a:solidFill>
                    <a:srgbClr val="000000"/>
                  </a:solidFill>
                  <a:latin typeface="Poppins"/>
                </a:rPr>
                <a:t>NAYAN KASTURI</a:t>
              </a:r>
            </a:p>
          </p:txBody>
        </p:sp>
      </p:grpSp>
      <p:pic>
        <p:nvPicPr>
          <p:cNvPr id="15" name="Audio 14">
            <a:hlinkClick r:id="" action="ppaction://media"/>
            <a:extLst>
              <a:ext uri="{FF2B5EF4-FFF2-40B4-BE49-F238E27FC236}">
                <a16:creationId xmlns:a16="http://schemas.microsoft.com/office/drawing/2014/main" id="{8B5D9832-1516-6040-86D5-FCB6773677D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50000" t="-118750" r="-250000" b="-118750"/>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85"/>
    </mc:Choice>
    <mc:Fallback>
      <p:transition spd="slow" advTm="2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2" presetClass="entr" presetSubtype="4"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500" fill="hold"/>
                                        <p:tgtEl>
                                          <p:spTgt spid="12"/>
                                        </p:tgtEl>
                                        <p:attrNameLst>
                                          <p:attrName>ppt_x</p:attrName>
                                        </p:attrNameLst>
                                      </p:cBhvr>
                                      <p:tavLst>
                                        <p:tav tm="0">
                                          <p:val>
                                            <p:strVal val="#ppt_x"/>
                                          </p:val>
                                        </p:tav>
                                        <p:tav tm="100000">
                                          <p:val>
                                            <p:strVal val="#ppt_x"/>
                                          </p:val>
                                        </p:tav>
                                      </p:tavLst>
                                    </p:anim>
                                    <p:anim calcmode="lin" valueType="num">
                                      <p:cBhvr additive="base">
                                        <p:cTn id="10" dur="500" fill="hold"/>
                                        <p:tgtEl>
                                          <p:spTgt spid="12"/>
                                        </p:tgtEl>
                                        <p:attrNameLst>
                                          <p:attrName>ppt_y</p:attrName>
                                        </p:attrNameLst>
                                      </p:cBhvr>
                                      <p:tavLst>
                                        <p:tav tm="0">
                                          <p:val>
                                            <p:strVal val="1+#ppt_h/2"/>
                                          </p:val>
                                        </p:tav>
                                        <p:tav tm="100000">
                                          <p:val>
                                            <p:strVal val="#ppt_y"/>
                                          </p:val>
                                        </p:tav>
                                      </p:tavLst>
                                    </p:anim>
                                  </p:childTnLst>
                                </p:cTn>
                              </p:par>
                              <p:par>
                                <p:cTn id="11" presetID="42" presetClass="entr" presetSubtype="0" fill="hold"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3"/>
            <a:ext cx="18288000" cy="10287063"/>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30000"/>
            </a:blip>
            <a:stretch>
              <a:fillRect l="-20312" r="-20312"/>
            </a:stretch>
          </a:blipFill>
        </p:spPr>
        <p:txBody>
          <a:bodyPr/>
          <a:lstStyle/>
          <a:p>
            <a:endParaRPr lang="en-IN"/>
          </a:p>
        </p:txBody>
      </p:sp>
      <p:grpSp>
        <p:nvGrpSpPr>
          <p:cNvPr id="11" name="Group 10">
            <a:extLst>
              <a:ext uri="{FF2B5EF4-FFF2-40B4-BE49-F238E27FC236}">
                <a16:creationId xmlns:a16="http://schemas.microsoft.com/office/drawing/2014/main" id="{0FAD8FD7-C15B-429E-DD3B-2624E71E15D7}"/>
              </a:ext>
            </a:extLst>
          </p:cNvPr>
          <p:cNvGrpSpPr/>
          <p:nvPr/>
        </p:nvGrpSpPr>
        <p:grpSpPr>
          <a:xfrm>
            <a:off x="733083" y="582484"/>
            <a:ext cx="8303163" cy="2027012"/>
            <a:chOff x="733083" y="582484"/>
            <a:chExt cx="8303163" cy="2027012"/>
          </a:xfrm>
        </p:grpSpPr>
        <p:sp>
          <p:nvSpPr>
            <p:cNvPr id="8" name="TextBox 8"/>
            <p:cNvSpPr txBox="1"/>
            <p:nvPr/>
          </p:nvSpPr>
          <p:spPr>
            <a:xfrm>
              <a:off x="813254" y="582484"/>
              <a:ext cx="8028628" cy="779059"/>
            </a:xfrm>
            <a:prstGeom prst="rect">
              <a:avLst/>
            </a:prstGeom>
          </p:spPr>
          <p:txBody>
            <a:bodyPr lIns="0" tIns="0" rIns="0" bIns="0" rtlCol="0" anchor="ctr">
              <a:spAutoFit/>
            </a:bodyPr>
            <a:lstStyle/>
            <a:p>
              <a:pPr>
                <a:lnSpc>
                  <a:spcPts val="6299"/>
                </a:lnSpc>
                <a:spcBef>
                  <a:spcPct val="0"/>
                </a:spcBef>
              </a:pPr>
              <a:r>
                <a:rPr lang="en-US" sz="4499" dirty="0">
                  <a:solidFill>
                    <a:srgbClr val="C50A3B"/>
                  </a:solidFill>
                  <a:latin typeface="League Spartan"/>
                </a:rPr>
                <a:t>ABOUT GILEAD SCIENCES</a:t>
              </a:r>
            </a:p>
          </p:txBody>
        </p:sp>
        <p:sp>
          <p:nvSpPr>
            <p:cNvPr id="9" name="AutoShape 9"/>
            <p:cNvSpPr/>
            <p:nvPr/>
          </p:nvSpPr>
          <p:spPr>
            <a:xfrm flipV="1">
              <a:off x="771821" y="1300473"/>
              <a:ext cx="8264425" cy="0"/>
            </a:xfrm>
            <a:prstGeom prst="line">
              <a:avLst/>
            </a:prstGeom>
            <a:ln w="50800" cap="flat">
              <a:solidFill>
                <a:srgbClr val="000000"/>
              </a:solidFill>
              <a:prstDash val="solid"/>
              <a:headEnd type="none" w="sm" len="sm"/>
              <a:tailEnd type="none" w="sm" len="sm"/>
            </a:ln>
          </p:spPr>
          <p:txBody>
            <a:bodyPr anchor="ctr"/>
            <a:lstStyle/>
            <a:p>
              <a:endParaRPr lang="en-IN"/>
            </a:p>
          </p:txBody>
        </p:sp>
        <p:sp>
          <p:nvSpPr>
            <p:cNvPr id="10" name="TextBox 10"/>
            <p:cNvSpPr txBox="1"/>
            <p:nvPr/>
          </p:nvSpPr>
          <p:spPr>
            <a:xfrm>
              <a:off x="733083" y="1437316"/>
              <a:ext cx="8030749" cy="1172180"/>
            </a:xfrm>
            <a:prstGeom prst="rect">
              <a:avLst/>
            </a:prstGeom>
          </p:spPr>
          <p:txBody>
            <a:bodyPr lIns="0" tIns="0" rIns="0" bIns="0" rtlCol="0" anchor="ctr">
              <a:spAutoFit/>
            </a:bodyPr>
            <a:lstStyle/>
            <a:p>
              <a:pPr>
                <a:lnSpc>
                  <a:spcPts val="3079"/>
                </a:lnSpc>
                <a:spcBef>
                  <a:spcPct val="0"/>
                </a:spcBef>
              </a:pPr>
              <a:r>
                <a:rPr lang="en-US" sz="2199" dirty="0">
                  <a:solidFill>
                    <a:srgbClr val="000000"/>
                  </a:solidFill>
                  <a:latin typeface="Poppins"/>
                </a:rPr>
                <a:t>A renowned research-based biopharmaceutical company committed to discovering, developing, and commercializing innovative medicines.</a:t>
              </a:r>
            </a:p>
          </p:txBody>
        </p:sp>
      </p:grpSp>
      <p:sp>
        <p:nvSpPr>
          <p:cNvPr id="15" name="AutoShape 15"/>
          <p:cNvSpPr/>
          <p:nvPr/>
        </p:nvSpPr>
        <p:spPr>
          <a:xfrm flipV="1">
            <a:off x="408650" y="-63"/>
            <a:ext cx="0" cy="10287126"/>
          </a:xfrm>
          <a:prstGeom prst="line">
            <a:avLst/>
          </a:prstGeom>
          <a:ln w="38100" cap="flat">
            <a:solidFill>
              <a:srgbClr val="C50A3B"/>
            </a:solidFill>
            <a:prstDash val="solid"/>
            <a:headEnd type="none" w="sm" len="sm"/>
            <a:tailEnd type="none" w="sm" len="sm"/>
          </a:ln>
        </p:spPr>
        <p:txBody>
          <a:bodyPr/>
          <a:lstStyle/>
          <a:p>
            <a:endParaRPr lang="en-IN"/>
          </a:p>
        </p:txBody>
      </p:sp>
      <p:grpSp>
        <p:nvGrpSpPr>
          <p:cNvPr id="12" name="Group 11">
            <a:extLst>
              <a:ext uri="{FF2B5EF4-FFF2-40B4-BE49-F238E27FC236}">
                <a16:creationId xmlns:a16="http://schemas.microsoft.com/office/drawing/2014/main" id="{C1545FEA-9143-9506-E10C-FC17A6166AD3}"/>
              </a:ext>
            </a:extLst>
          </p:cNvPr>
          <p:cNvGrpSpPr/>
          <p:nvPr/>
        </p:nvGrpSpPr>
        <p:grpSpPr>
          <a:xfrm>
            <a:off x="727675" y="6819900"/>
            <a:ext cx="8116352" cy="2845573"/>
            <a:chOff x="727675" y="6819900"/>
            <a:chExt cx="8116352" cy="2845573"/>
          </a:xfrm>
        </p:grpSpPr>
        <p:sp>
          <p:nvSpPr>
            <p:cNvPr id="17" name="TextBox 17"/>
            <p:cNvSpPr txBox="1"/>
            <p:nvPr/>
          </p:nvSpPr>
          <p:spPr>
            <a:xfrm>
              <a:off x="730400" y="6819900"/>
              <a:ext cx="7609817" cy="779059"/>
            </a:xfrm>
            <a:prstGeom prst="rect">
              <a:avLst/>
            </a:prstGeom>
          </p:spPr>
          <p:txBody>
            <a:bodyPr lIns="0" tIns="0" rIns="0" bIns="0" rtlCol="0" anchor="ctr">
              <a:spAutoFit/>
            </a:bodyPr>
            <a:lstStyle/>
            <a:p>
              <a:pPr>
                <a:lnSpc>
                  <a:spcPts val="6299"/>
                </a:lnSpc>
                <a:spcBef>
                  <a:spcPct val="0"/>
                </a:spcBef>
              </a:pPr>
              <a:r>
                <a:rPr lang="en-US" sz="4499" dirty="0">
                  <a:solidFill>
                    <a:srgbClr val="C50A3B"/>
                  </a:solidFill>
                  <a:latin typeface="League Spartan"/>
                </a:rPr>
                <a:t>KEY THERAPEUTIC AREAS</a:t>
              </a:r>
            </a:p>
          </p:txBody>
        </p:sp>
        <p:sp>
          <p:nvSpPr>
            <p:cNvPr id="18" name="AutoShape 18"/>
            <p:cNvSpPr/>
            <p:nvPr/>
          </p:nvSpPr>
          <p:spPr>
            <a:xfrm flipV="1">
              <a:off x="728212" y="7580410"/>
              <a:ext cx="8113671" cy="0"/>
            </a:xfrm>
            <a:prstGeom prst="line">
              <a:avLst/>
            </a:prstGeom>
            <a:ln w="50800" cap="flat">
              <a:solidFill>
                <a:srgbClr val="000000"/>
              </a:solidFill>
              <a:prstDash val="solid"/>
              <a:headEnd type="none" w="sm" len="sm"/>
              <a:tailEnd type="none" w="sm" len="sm"/>
            </a:ln>
          </p:spPr>
          <p:txBody>
            <a:bodyPr anchor="ctr"/>
            <a:lstStyle/>
            <a:p>
              <a:endParaRPr lang="en-IN"/>
            </a:p>
          </p:txBody>
        </p:sp>
        <p:sp>
          <p:nvSpPr>
            <p:cNvPr id="19" name="TextBox 19"/>
            <p:cNvSpPr txBox="1"/>
            <p:nvPr/>
          </p:nvSpPr>
          <p:spPr>
            <a:xfrm>
              <a:off x="727675" y="7698203"/>
              <a:ext cx="8116352" cy="1967270"/>
            </a:xfrm>
            <a:prstGeom prst="rect">
              <a:avLst/>
            </a:prstGeom>
          </p:spPr>
          <p:txBody>
            <a:bodyPr lIns="0" tIns="0" rIns="0" bIns="0" rtlCol="0" anchor="ctr">
              <a:spAutoFit/>
            </a:bodyPr>
            <a:lstStyle/>
            <a:p>
              <a:pPr>
                <a:lnSpc>
                  <a:spcPts val="3079"/>
                </a:lnSpc>
                <a:spcBef>
                  <a:spcPct val="0"/>
                </a:spcBef>
              </a:pPr>
              <a:r>
                <a:rPr lang="en-US" sz="2199" dirty="0">
                  <a:solidFill>
                    <a:srgbClr val="000000"/>
                  </a:solidFill>
                  <a:latin typeface="Poppins"/>
                </a:rPr>
                <a:t>Gilead Sciences focuses on several key therapeutic areas, including HIV, viral hepatitis, cancer, and other life-threatening diseases. By concentrating their efforts in these areas, Gilead aims to make significant advancements in patient care and treatment outcomes.</a:t>
              </a:r>
            </a:p>
          </p:txBody>
        </p:sp>
      </p:grpSp>
      <p:sp>
        <p:nvSpPr>
          <p:cNvPr id="21" name="TextBox 8">
            <a:extLst>
              <a:ext uri="{FF2B5EF4-FFF2-40B4-BE49-F238E27FC236}">
                <a16:creationId xmlns:a16="http://schemas.microsoft.com/office/drawing/2014/main" id="{824A7B34-B05E-D2D4-3210-396461EA7FD5}"/>
              </a:ext>
            </a:extLst>
          </p:cNvPr>
          <p:cNvSpPr txBox="1"/>
          <p:nvPr/>
        </p:nvSpPr>
        <p:spPr>
          <a:xfrm>
            <a:off x="880075" y="539311"/>
            <a:ext cx="8114208" cy="779059"/>
          </a:xfrm>
          <a:prstGeom prst="rect">
            <a:avLst/>
          </a:prstGeom>
        </p:spPr>
        <p:txBody>
          <a:bodyPr lIns="0" tIns="0" rIns="0" bIns="0" rtlCol="0" anchor="t">
            <a:spAutoFit/>
          </a:bodyPr>
          <a:lstStyle/>
          <a:p>
            <a:pPr>
              <a:lnSpc>
                <a:spcPts val="6299"/>
              </a:lnSpc>
              <a:spcBef>
                <a:spcPct val="0"/>
              </a:spcBef>
            </a:pPr>
            <a:endParaRPr lang="en-US" sz="4499" dirty="0">
              <a:solidFill>
                <a:srgbClr val="C50A3B"/>
              </a:solidFill>
              <a:latin typeface="League Spartan"/>
            </a:endParaRPr>
          </a:p>
        </p:txBody>
      </p:sp>
      <p:sp>
        <p:nvSpPr>
          <p:cNvPr id="23" name="TextBox 10">
            <a:extLst>
              <a:ext uri="{FF2B5EF4-FFF2-40B4-BE49-F238E27FC236}">
                <a16:creationId xmlns:a16="http://schemas.microsoft.com/office/drawing/2014/main" id="{32F5BEFB-ABCF-5CD7-DAF7-AC2A747DCEEF}"/>
              </a:ext>
            </a:extLst>
          </p:cNvPr>
          <p:cNvSpPr txBox="1"/>
          <p:nvPr/>
        </p:nvSpPr>
        <p:spPr>
          <a:xfrm>
            <a:off x="880657" y="1485900"/>
            <a:ext cx="8116351" cy="377091"/>
          </a:xfrm>
          <a:prstGeom prst="rect">
            <a:avLst/>
          </a:prstGeom>
        </p:spPr>
        <p:txBody>
          <a:bodyPr lIns="0" tIns="0" rIns="0" bIns="0" rtlCol="0" anchor="t">
            <a:spAutoFit/>
          </a:bodyPr>
          <a:lstStyle/>
          <a:p>
            <a:pPr>
              <a:lnSpc>
                <a:spcPts val="3079"/>
              </a:lnSpc>
              <a:spcBef>
                <a:spcPct val="0"/>
              </a:spcBef>
            </a:pPr>
            <a:endParaRPr lang="en-US" sz="2199" dirty="0">
              <a:solidFill>
                <a:srgbClr val="000000"/>
              </a:solidFill>
              <a:latin typeface="Poppins"/>
            </a:endParaRPr>
          </a:p>
        </p:txBody>
      </p:sp>
      <p:grpSp>
        <p:nvGrpSpPr>
          <p:cNvPr id="7" name="Group 6">
            <a:extLst>
              <a:ext uri="{FF2B5EF4-FFF2-40B4-BE49-F238E27FC236}">
                <a16:creationId xmlns:a16="http://schemas.microsoft.com/office/drawing/2014/main" id="{7958922E-0D35-E329-94E1-7ABDA79C730F}"/>
              </a:ext>
            </a:extLst>
          </p:cNvPr>
          <p:cNvGrpSpPr/>
          <p:nvPr/>
        </p:nvGrpSpPr>
        <p:grpSpPr>
          <a:xfrm>
            <a:off x="729856" y="3086100"/>
            <a:ext cx="8264425" cy="3212993"/>
            <a:chOff x="729856" y="3086100"/>
            <a:chExt cx="8264425" cy="3212993"/>
          </a:xfrm>
        </p:grpSpPr>
        <p:sp>
          <p:nvSpPr>
            <p:cNvPr id="29" name="TextBox 8">
              <a:extLst>
                <a:ext uri="{FF2B5EF4-FFF2-40B4-BE49-F238E27FC236}">
                  <a16:creationId xmlns:a16="http://schemas.microsoft.com/office/drawing/2014/main" id="{4174BC22-F403-EEA0-D4F8-69845E785C4A}"/>
                </a:ext>
              </a:extLst>
            </p:cNvPr>
            <p:cNvSpPr txBox="1"/>
            <p:nvPr/>
          </p:nvSpPr>
          <p:spPr>
            <a:xfrm>
              <a:off x="771289" y="3086100"/>
              <a:ext cx="8028629" cy="779059"/>
            </a:xfrm>
            <a:prstGeom prst="rect">
              <a:avLst/>
            </a:prstGeom>
          </p:spPr>
          <p:txBody>
            <a:bodyPr lIns="0" tIns="0" rIns="0" bIns="0" rtlCol="0" anchor="ctr">
              <a:spAutoFit/>
            </a:bodyPr>
            <a:lstStyle/>
            <a:p>
              <a:pPr>
                <a:lnSpc>
                  <a:spcPts val="6299"/>
                </a:lnSpc>
                <a:spcBef>
                  <a:spcPct val="0"/>
                </a:spcBef>
              </a:pPr>
              <a:r>
                <a:rPr lang="en-US" sz="4499" dirty="0">
                  <a:solidFill>
                    <a:srgbClr val="C50A3B"/>
                  </a:solidFill>
                  <a:latin typeface="League Spartan"/>
                </a:rPr>
                <a:t>PURPOSE AND MISSION</a:t>
              </a:r>
            </a:p>
          </p:txBody>
        </p:sp>
        <p:sp>
          <p:nvSpPr>
            <p:cNvPr id="30" name="AutoShape 9">
              <a:extLst>
                <a:ext uri="{FF2B5EF4-FFF2-40B4-BE49-F238E27FC236}">
                  <a16:creationId xmlns:a16="http://schemas.microsoft.com/office/drawing/2014/main" id="{2FF9583D-227C-F277-552D-F34F90E7D5A9}"/>
                </a:ext>
              </a:extLst>
            </p:cNvPr>
            <p:cNvSpPr/>
            <p:nvPr/>
          </p:nvSpPr>
          <p:spPr>
            <a:xfrm flipV="1">
              <a:off x="729856" y="3804089"/>
              <a:ext cx="8264425" cy="0"/>
            </a:xfrm>
            <a:prstGeom prst="line">
              <a:avLst/>
            </a:prstGeom>
            <a:ln w="50800" cap="flat">
              <a:solidFill>
                <a:srgbClr val="000000"/>
              </a:solidFill>
              <a:prstDash val="solid"/>
              <a:headEnd type="none" w="sm" len="sm"/>
              <a:tailEnd type="none" w="sm" len="sm"/>
            </a:ln>
          </p:spPr>
          <p:txBody>
            <a:bodyPr anchor="ctr"/>
            <a:lstStyle/>
            <a:p>
              <a:endParaRPr lang="en-IN"/>
            </a:p>
          </p:txBody>
        </p:sp>
        <p:sp>
          <p:nvSpPr>
            <p:cNvPr id="31" name="TextBox 10">
              <a:extLst>
                <a:ext uri="{FF2B5EF4-FFF2-40B4-BE49-F238E27FC236}">
                  <a16:creationId xmlns:a16="http://schemas.microsoft.com/office/drawing/2014/main" id="{19CB6CDC-8EC6-296F-123C-2FB1D6D65C1D}"/>
                </a:ext>
              </a:extLst>
            </p:cNvPr>
            <p:cNvSpPr txBox="1"/>
            <p:nvPr/>
          </p:nvSpPr>
          <p:spPr>
            <a:xfrm>
              <a:off x="732823" y="3934278"/>
              <a:ext cx="8030749" cy="2364815"/>
            </a:xfrm>
            <a:prstGeom prst="rect">
              <a:avLst/>
            </a:prstGeom>
          </p:spPr>
          <p:txBody>
            <a:bodyPr lIns="0" tIns="0" rIns="0" bIns="0" rtlCol="0" anchor="ctr">
              <a:spAutoFit/>
            </a:bodyPr>
            <a:lstStyle/>
            <a:p>
              <a:pPr>
                <a:lnSpc>
                  <a:spcPts val="3079"/>
                </a:lnSpc>
                <a:spcBef>
                  <a:spcPct val="0"/>
                </a:spcBef>
              </a:pPr>
              <a:r>
                <a:rPr lang="en-US" sz="2199" dirty="0">
                  <a:solidFill>
                    <a:srgbClr val="000000"/>
                  </a:solidFill>
                  <a:latin typeface="Poppins"/>
                </a:rPr>
                <a:t>Gilead Sciences' mission is to take on the world's biggest health challenges and create a healthier world for all individuals. Guided by their purpose, Gilead has been setting and achieving ambitious goals and works tirelessly to achieve them to create a healthier world for all people.</a:t>
              </a:r>
            </a:p>
          </p:txBody>
        </p:sp>
      </p:grpSp>
      <p:grpSp>
        <p:nvGrpSpPr>
          <p:cNvPr id="33" name="Group 32">
            <a:extLst>
              <a:ext uri="{FF2B5EF4-FFF2-40B4-BE49-F238E27FC236}">
                <a16:creationId xmlns:a16="http://schemas.microsoft.com/office/drawing/2014/main" id="{B627FC9A-CD0B-557D-BA2D-81F97F34B3E4}"/>
              </a:ext>
            </a:extLst>
          </p:cNvPr>
          <p:cNvGrpSpPr/>
          <p:nvPr/>
        </p:nvGrpSpPr>
        <p:grpSpPr>
          <a:xfrm>
            <a:off x="8860457" y="0"/>
            <a:ext cx="9427543" cy="10287000"/>
            <a:chOff x="8860457" y="0"/>
            <a:chExt cx="9427543" cy="10287000"/>
          </a:xfrm>
        </p:grpSpPr>
        <p:grpSp>
          <p:nvGrpSpPr>
            <p:cNvPr id="3" name="Group 3"/>
            <p:cNvGrpSpPr/>
            <p:nvPr/>
          </p:nvGrpSpPr>
          <p:grpSpPr>
            <a:xfrm>
              <a:off x="14666259" y="0"/>
              <a:ext cx="3621741"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C50A3B"/>
              </a:solidFill>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860457" y="0"/>
              <a:ext cx="6057900" cy="10287000"/>
            </a:xfrm>
            <a:custGeom>
              <a:avLst/>
              <a:gdLst/>
              <a:ahLst/>
              <a:cxnLst/>
              <a:rect l="l" t="t" r="r" b="b"/>
              <a:pathLst>
                <a:path w="6057900" h="10287000">
                  <a:moveTo>
                    <a:pt x="0" y="0"/>
                  </a:moveTo>
                  <a:lnTo>
                    <a:pt x="6057900" y="0"/>
                  </a:lnTo>
                  <a:lnTo>
                    <a:pt x="6057900" y="10287000"/>
                  </a:lnTo>
                  <a:lnTo>
                    <a:pt x="0" y="10287000"/>
                  </a:lnTo>
                  <a:lnTo>
                    <a:pt x="0" y="0"/>
                  </a:lnTo>
                  <a:close/>
                </a:path>
              </a:pathLst>
            </a:custGeom>
            <a:blipFill>
              <a:blip r:embed="rId6"/>
              <a:stretch>
                <a:fillRect l="-66822" r="-59593"/>
              </a:stretch>
            </a:blipFill>
          </p:spPr>
          <p:txBody>
            <a:bodyPr/>
            <a:lstStyle/>
            <a:p>
              <a:endParaRPr lang="en-IN"/>
            </a:p>
          </p:txBody>
        </p:sp>
      </p:grpSp>
      <p:pic>
        <p:nvPicPr>
          <p:cNvPr id="13" name="Audio 12">
            <a:hlinkClick r:id="" action="ppaction://media"/>
            <a:extLst>
              <a:ext uri="{FF2B5EF4-FFF2-40B4-BE49-F238E27FC236}">
                <a16:creationId xmlns:a16="http://schemas.microsoft.com/office/drawing/2014/main" id="{EF7FF689-586F-B8E0-C7A2-3BC1B95AC6D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50000" t="-118750" r="-250000" b="-118750"/>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79"/>
    </mc:Choice>
    <mc:Fallback>
      <p:transition spd="slow" advTm="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0"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71F12F7-0373-5888-AFDB-0F5D381E8E30}"/>
              </a:ext>
            </a:extLst>
          </p:cNvPr>
          <p:cNvGrpSpPr/>
          <p:nvPr/>
        </p:nvGrpSpPr>
        <p:grpSpPr>
          <a:xfrm>
            <a:off x="0" y="0"/>
            <a:ext cx="18288000" cy="2525115"/>
            <a:chOff x="0" y="0"/>
            <a:chExt cx="18288000" cy="2525115"/>
          </a:xfrm>
        </p:grpSpPr>
        <p:grpSp>
          <p:nvGrpSpPr>
            <p:cNvPr id="4" name="Group 4"/>
            <p:cNvGrpSpPr/>
            <p:nvPr/>
          </p:nvGrpSpPr>
          <p:grpSpPr>
            <a:xfrm>
              <a:off x="0" y="0"/>
              <a:ext cx="18288000" cy="2525115"/>
              <a:chOff x="0" y="0"/>
              <a:chExt cx="4816593" cy="665051"/>
            </a:xfrm>
          </p:grpSpPr>
          <p:sp>
            <p:nvSpPr>
              <p:cNvPr id="5" name="Freeform 5"/>
              <p:cNvSpPr/>
              <p:nvPr/>
            </p:nvSpPr>
            <p:spPr>
              <a:xfrm>
                <a:off x="0" y="0"/>
                <a:ext cx="4816592" cy="665051"/>
              </a:xfrm>
              <a:custGeom>
                <a:avLst/>
                <a:gdLst/>
                <a:ahLst/>
                <a:cxnLst/>
                <a:rect l="l" t="t" r="r" b="b"/>
                <a:pathLst>
                  <a:path w="4816592" h="665051">
                    <a:moveTo>
                      <a:pt x="0" y="0"/>
                    </a:moveTo>
                    <a:lnTo>
                      <a:pt x="4816592" y="0"/>
                    </a:lnTo>
                    <a:lnTo>
                      <a:pt x="4816592" y="665051"/>
                    </a:lnTo>
                    <a:lnTo>
                      <a:pt x="0" y="665051"/>
                    </a:lnTo>
                    <a:close/>
                  </a:path>
                </a:pathLst>
              </a:custGeom>
              <a:solidFill>
                <a:srgbClr val="C50A3B"/>
              </a:solidFill>
            </p:spPr>
            <p:txBody>
              <a:bodyPr/>
              <a:lstStyle/>
              <a:p>
                <a:endParaRPr lang="en-IN"/>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640"/>
                  </a:lnSpc>
                </a:pPr>
                <a:endParaRPr/>
              </a:p>
            </p:txBody>
          </p:sp>
        </p:grpSp>
        <p:sp>
          <p:nvSpPr>
            <p:cNvPr id="20" name="TextBox 20"/>
            <p:cNvSpPr txBox="1"/>
            <p:nvPr/>
          </p:nvSpPr>
          <p:spPr>
            <a:xfrm>
              <a:off x="1028700" y="920115"/>
              <a:ext cx="9334793" cy="762000"/>
            </a:xfrm>
            <a:prstGeom prst="rect">
              <a:avLst/>
            </a:prstGeom>
          </p:spPr>
          <p:txBody>
            <a:bodyPr lIns="0" tIns="0" rIns="0" bIns="0" rtlCol="0" anchor="t">
              <a:spAutoFit/>
            </a:bodyPr>
            <a:lstStyle/>
            <a:p>
              <a:pPr>
                <a:lnSpc>
                  <a:spcPts val="6299"/>
                </a:lnSpc>
                <a:spcBef>
                  <a:spcPct val="0"/>
                </a:spcBef>
              </a:pPr>
              <a:r>
                <a:rPr lang="en-US" sz="4499" dirty="0">
                  <a:solidFill>
                    <a:srgbClr val="FFFFFF"/>
                  </a:solidFill>
                  <a:latin typeface="League Spartan"/>
                </a:rPr>
                <a:t>NOTABLE DRUGS &amp; FORMULAS</a:t>
              </a:r>
            </a:p>
          </p:txBody>
        </p:sp>
      </p:grpSp>
      <p:grpSp>
        <p:nvGrpSpPr>
          <p:cNvPr id="21" name="Group 20">
            <a:extLst>
              <a:ext uri="{FF2B5EF4-FFF2-40B4-BE49-F238E27FC236}">
                <a16:creationId xmlns:a16="http://schemas.microsoft.com/office/drawing/2014/main" id="{5E50C144-B908-A600-7839-B075D4026EA4}"/>
              </a:ext>
            </a:extLst>
          </p:cNvPr>
          <p:cNvGrpSpPr/>
          <p:nvPr/>
        </p:nvGrpSpPr>
        <p:grpSpPr>
          <a:xfrm>
            <a:off x="6484335" y="2698657"/>
            <a:ext cx="5225830" cy="4980212"/>
            <a:chOff x="6484335" y="2698657"/>
            <a:chExt cx="5225830" cy="4980212"/>
          </a:xfrm>
        </p:grpSpPr>
        <p:sp>
          <p:nvSpPr>
            <p:cNvPr id="2" name="AutoShape 2"/>
            <p:cNvSpPr/>
            <p:nvPr/>
          </p:nvSpPr>
          <p:spPr>
            <a:xfrm flipV="1">
              <a:off x="6484335" y="2755807"/>
              <a:ext cx="0" cy="4923062"/>
            </a:xfrm>
            <a:prstGeom prst="line">
              <a:avLst/>
            </a:prstGeom>
            <a:ln w="28575" cap="flat">
              <a:solidFill>
                <a:srgbClr val="C0C0C0"/>
              </a:solidFill>
              <a:prstDash val="solid"/>
              <a:headEnd type="none" w="sm" len="sm"/>
              <a:tailEnd type="none" w="sm" len="sm"/>
            </a:ln>
          </p:spPr>
          <p:txBody>
            <a:bodyPr/>
            <a:lstStyle/>
            <a:p>
              <a:endParaRPr lang="en-IN"/>
            </a:p>
          </p:txBody>
        </p:sp>
        <p:grpSp>
          <p:nvGrpSpPr>
            <p:cNvPr id="26" name="Group 25">
              <a:extLst>
                <a:ext uri="{FF2B5EF4-FFF2-40B4-BE49-F238E27FC236}">
                  <a16:creationId xmlns:a16="http://schemas.microsoft.com/office/drawing/2014/main" id="{EE24D466-3EDA-2453-833A-A42F27F81573}"/>
                </a:ext>
              </a:extLst>
            </p:cNvPr>
            <p:cNvGrpSpPr/>
            <p:nvPr/>
          </p:nvGrpSpPr>
          <p:grpSpPr>
            <a:xfrm>
              <a:off x="6484335" y="2698657"/>
              <a:ext cx="5225830" cy="1654717"/>
              <a:chOff x="6484335" y="2698657"/>
              <a:chExt cx="5225830" cy="1654717"/>
            </a:xfrm>
          </p:grpSpPr>
          <p:sp>
            <p:nvSpPr>
              <p:cNvPr id="12" name="TextBox 12"/>
              <p:cNvSpPr txBox="1"/>
              <p:nvPr/>
            </p:nvSpPr>
            <p:spPr>
              <a:xfrm>
                <a:off x="7832435" y="2746030"/>
                <a:ext cx="3877730" cy="1607344"/>
              </a:xfrm>
              <a:prstGeom prst="rect">
                <a:avLst/>
              </a:prstGeom>
            </p:spPr>
            <p:txBody>
              <a:bodyPr lIns="0" tIns="0" rIns="0" bIns="0" rtlCol="0" anchor="t">
                <a:spAutoFit/>
              </a:bodyPr>
              <a:lstStyle/>
              <a:p>
                <a:pPr>
                  <a:lnSpc>
                    <a:spcPts val="4199"/>
                  </a:lnSpc>
                </a:pPr>
                <a:r>
                  <a:rPr lang="en-US" sz="3499" dirty="0">
                    <a:solidFill>
                      <a:srgbClr val="C50A3B"/>
                    </a:solidFill>
                    <a:latin typeface="Telegraf Bold"/>
                  </a:rPr>
                  <a:t>TRODELVY® - BREAST CANCER TREATMENT</a:t>
                </a:r>
              </a:p>
            </p:txBody>
          </p:sp>
          <p:sp>
            <p:nvSpPr>
              <p:cNvPr id="13" name="TextBox 13"/>
              <p:cNvSpPr txBox="1"/>
              <p:nvPr/>
            </p:nvSpPr>
            <p:spPr>
              <a:xfrm>
                <a:off x="6484335" y="2698657"/>
                <a:ext cx="1319525" cy="971550"/>
              </a:xfrm>
              <a:prstGeom prst="rect">
                <a:avLst/>
              </a:prstGeom>
            </p:spPr>
            <p:txBody>
              <a:bodyPr lIns="0" tIns="0" rIns="0" bIns="0" rtlCol="0" anchor="t">
                <a:spAutoFit/>
              </a:bodyPr>
              <a:lstStyle/>
              <a:p>
                <a:pPr>
                  <a:lnSpc>
                    <a:spcPts val="7200"/>
                  </a:lnSpc>
                </a:pPr>
                <a:r>
                  <a:rPr lang="en-US" sz="6000" dirty="0">
                    <a:solidFill>
                      <a:srgbClr val="C50A3B"/>
                    </a:solidFill>
                    <a:latin typeface="Telegraf Bold"/>
                  </a:rPr>
                  <a:t> 02</a:t>
                </a:r>
              </a:p>
            </p:txBody>
          </p:sp>
        </p:grpSp>
      </p:grpSp>
      <p:grpSp>
        <p:nvGrpSpPr>
          <p:cNvPr id="28" name="Group 27">
            <a:extLst>
              <a:ext uri="{FF2B5EF4-FFF2-40B4-BE49-F238E27FC236}">
                <a16:creationId xmlns:a16="http://schemas.microsoft.com/office/drawing/2014/main" id="{CC792FEE-55EB-94EA-C94B-23FECB263C52}"/>
              </a:ext>
            </a:extLst>
          </p:cNvPr>
          <p:cNvGrpSpPr/>
          <p:nvPr/>
        </p:nvGrpSpPr>
        <p:grpSpPr>
          <a:xfrm>
            <a:off x="6536595" y="4581974"/>
            <a:ext cx="5173570" cy="5505150"/>
            <a:chOff x="6536595" y="4581974"/>
            <a:chExt cx="5173570" cy="5505150"/>
          </a:xfrm>
        </p:grpSpPr>
        <p:sp>
          <p:nvSpPr>
            <p:cNvPr id="9" name="Freeform 9"/>
            <p:cNvSpPr/>
            <p:nvPr/>
          </p:nvSpPr>
          <p:spPr>
            <a:xfrm>
              <a:off x="6536595" y="7678869"/>
              <a:ext cx="4816509" cy="2408255"/>
            </a:xfrm>
            <a:custGeom>
              <a:avLst/>
              <a:gdLst/>
              <a:ahLst/>
              <a:cxnLst/>
              <a:rect l="l" t="t" r="r" b="b"/>
              <a:pathLst>
                <a:path w="4816509" h="2408255">
                  <a:moveTo>
                    <a:pt x="0" y="0"/>
                  </a:moveTo>
                  <a:lnTo>
                    <a:pt x="4816509" y="0"/>
                  </a:lnTo>
                  <a:lnTo>
                    <a:pt x="4816509" y="2408254"/>
                  </a:lnTo>
                  <a:lnTo>
                    <a:pt x="0" y="2408254"/>
                  </a:lnTo>
                  <a:lnTo>
                    <a:pt x="0" y="0"/>
                  </a:lnTo>
                  <a:close/>
                </a:path>
              </a:pathLst>
            </a:custGeom>
            <a:blipFill>
              <a:blip r:embed="rId5"/>
              <a:stretch>
                <a:fillRect/>
              </a:stretch>
            </a:blipFill>
          </p:spPr>
          <p:txBody>
            <a:bodyPr/>
            <a:lstStyle/>
            <a:p>
              <a:endParaRPr lang="en-IN"/>
            </a:p>
          </p:txBody>
        </p:sp>
        <p:sp>
          <p:nvSpPr>
            <p:cNvPr id="14" name="TextBox 14"/>
            <p:cNvSpPr txBox="1"/>
            <p:nvPr/>
          </p:nvSpPr>
          <p:spPr>
            <a:xfrm>
              <a:off x="6728738" y="4581974"/>
              <a:ext cx="4981427" cy="3096895"/>
            </a:xfrm>
            <a:prstGeom prst="rect">
              <a:avLst/>
            </a:prstGeom>
          </p:spPr>
          <p:txBody>
            <a:bodyPr lIns="0" tIns="0" rIns="0" bIns="0" rtlCol="0" anchor="t">
              <a:spAutoFit/>
            </a:bodyPr>
            <a:lstStyle/>
            <a:p>
              <a:pPr algn="just">
                <a:lnSpc>
                  <a:spcPts val="3080"/>
                </a:lnSpc>
              </a:pPr>
              <a:r>
                <a:rPr lang="en-US" sz="2200" dirty="0">
                  <a:solidFill>
                    <a:srgbClr val="000000"/>
                  </a:solidFill>
                  <a:latin typeface="Open Sans"/>
                </a:rPr>
                <a:t>Trodelvy® represents a significant advancement in the treatment of metastatic breast cancer, as in the Phase-3 studies, Trodelvy® demonstrated a durable overall survival advantage, offering hope to patients facing this challenging condition. </a:t>
              </a:r>
            </a:p>
          </p:txBody>
        </p:sp>
      </p:grpSp>
      <p:grpSp>
        <p:nvGrpSpPr>
          <p:cNvPr id="25" name="Group 24">
            <a:extLst>
              <a:ext uri="{FF2B5EF4-FFF2-40B4-BE49-F238E27FC236}">
                <a16:creationId xmlns:a16="http://schemas.microsoft.com/office/drawing/2014/main" id="{C00B4718-61CA-0A5D-77EF-93A556630260}"/>
              </a:ext>
            </a:extLst>
          </p:cNvPr>
          <p:cNvGrpSpPr/>
          <p:nvPr/>
        </p:nvGrpSpPr>
        <p:grpSpPr>
          <a:xfrm>
            <a:off x="1064428" y="2698657"/>
            <a:ext cx="5225829" cy="1130842"/>
            <a:chOff x="1064428" y="2698657"/>
            <a:chExt cx="5225829" cy="1130842"/>
          </a:xfrm>
        </p:grpSpPr>
        <p:sp>
          <p:nvSpPr>
            <p:cNvPr id="17" name="TextBox 17"/>
            <p:cNvSpPr txBox="1"/>
            <p:nvPr/>
          </p:nvSpPr>
          <p:spPr>
            <a:xfrm>
              <a:off x="2412528" y="2746030"/>
              <a:ext cx="3877729" cy="1083469"/>
            </a:xfrm>
            <a:prstGeom prst="rect">
              <a:avLst/>
            </a:prstGeom>
          </p:spPr>
          <p:txBody>
            <a:bodyPr lIns="0" tIns="0" rIns="0" bIns="0" rtlCol="0" anchor="t">
              <a:spAutoFit/>
            </a:bodyPr>
            <a:lstStyle/>
            <a:p>
              <a:pPr>
                <a:lnSpc>
                  <a:spcPts val="4199"/>
                </a:lnSpc>
              </a:pPr>
              <a:r>
                <a:rPr lang="en-US" sz="3499" dirty="0">
                  <a:solidFill>
                    <a:srgbClr val="C50A3B"/>
                  </a:solidFill>
                  <a:latin typeface="Telegraf Bold"/>
                </a:rPr>
                <a:t>BIKTARVY® -HIV TREATMENT</a:t>
              </a:r>
            </a:p>
          </p:txBody>
        </p:sp>
        <p:sp>
          <p:nvSpPr>
            <p:cNvPr id="18" name="TextBox 18"/>
            <p:cNvSpPr txBox="1"/>
            <p:nvPr/>
          </p:nvSpPr>
          <p:spPr>
            <a:xfrm>
              <a:off x="1064428" y="2698657"/>
              <a:ext cx="1319524" cy="971550"/>
            </a:xfrm>
            <a:prstGeom prst="rect">
              <a:avLst/>
            </a:prstGeom>
          </p:spPr>
          <p:txBody>
            <a:bodyPr lIns="0" tIns="0" rIns="0" bIns="0" rtlCol="0" anchor="t">
              <a:spAutoFit/>
            </a:bodyPr>
            <a:lstStyle/>
            <a:p>
              <a:pPr>
                <a:lnSpc>
                  <a:spcPts val="7200"/>
                </a:lnSpc>
              </a:pPr>
              <a:r>
                <a:rPr lang="en-US" sz="6000" dirty="0">
                  <a:solidFill>
                    <a:srgbClr val="C50A3B"/>
                  </a:solidFill>
                  <a:latin typeface="Telegraf Bold"/>
                </a:rPr>
                <a:t> 01</a:t>
              </a:r>
            </a:p>
          </p:txBody>
        </p:sp>
      </p:grpSp>
      <p:grpSp>
        <p:nvGrpSpPr>
          <p:cNvPr id="16" name="Group 15">
            <a:extLst>
              <a:ext uri="{FF2B5EF4-FFF2-40B4-BE49-F238E27FC236}">
                <a16:creationId xmlns:a16="http://schemas.microsoft.com/office/drawing/2014/main" id="{595102EC-658E-4A54-7823-1BA7DC98F1F6}"/>
              </a:ext>
            </a:extLst>
          </p:cNvPr>
          <p:cNvGrpSpPr/>
          <p:nvPr/>
        </p:nvGrpSpPr>
        <p:grpSpPr>
          <a:xfrm>
            <a:off x="238679" y="4581974"/>
            <a:ext cx="6023004" cy="5505150"/>
            <a:chOff x="238679" y="4581974"/>
            <a:chExt cx="6023004" cy="5505150"/>
          </a:xfrm>
        </p:grpSpPr>
        <p:sp>
          <p:nvSpPr>
            <p:cNvPr id="8" name="Freeform 8"/>
            <p:cNvSpPr/>
            <p:nvPr/>
          </p:nvSpPr>
          <p:spPr>
            <a:xfrm>
              <a:off x="238679" y="6640644"/>
              <a:ext cx="5163265" cy="3446480"/>
            </a:xfrm>
            <a:custGeom>
              <a:avLst/>
              <a:gdLst/>
              <a:ahLst/>
              <a:cxnLst/>
              <a:rect l="l" t="t" r="r" b="b"/>
              <a:pathLst>
                <a:path w="5163265" h="3446480">
                  <a:moveTo>
                    <a:pt x="0" y="0"/>
                  </a:moveTo>
                  <a:lnTo>
                    <a:pt x="5163265" y="0"/>
                  </a:lnTo>
                  <a:lnTo>
                    <a:pt x="5163265" y="3446479"/>
                  </a:lnTo>
                  <a:lnTo>
                    <a:pt x="0" y="3446479"/>
                  </a:lnTo>
                  <a:lnTo>
                    <a:pt x="0" y="0"/>
                  </a:lnTo>
                  <a:close/>
                </a:path>
              </a:pathLst>
            </a:custGeom>
            <a:blipFill>
              <a:blip r:embed="rId6"/>
              <a:stretch>
                <a:fillRect/>
              </a:stretch>
            </a:blipFill>
          </p:spPr>
          <p:txBody>
            <a:bodyPr/>
            <a:lstStyle/>
            <a:p>
              <a:endParaRPr lang="en-IN"/>
            </a:p>
          </p:txBody>
        </p:sp>
        <p:sp>
          <p:nvSpPr>
            <p:cNvPr id="19" name="TextBox 19"/>
            <p:cNvSpPr txBox="1"/>
            <p:nvPr/>
          </p:nvSpPr>
          <p:spPr>
            <a:xfrm>
              <a:off x="1028700" y="4581974"/>
              <a:ext cx="5232983" cy="1925320"/>
            </a:xfrm>
            <a:prstGeom prst="rect">
              <a:avLst/>
            </a:prstGeom>
          </p:spPr>
          <p:txBody>
            <a:bodyPr lIns="0" tIns="0" rIns="0" bIns="0" rtlCol="0" anchor="t">
              <a:spAutoFit/>
            </a:bodyPr>
            <a:lstStyle/>
            <a:p>
              <a:pPr algn="just">
                <a:lnSpc>
                  <a:spcPts val="3080"/>
                </a:lnSpc>
              </a:pPr>
              <a:r>
                <a:rPr lang="en-US" sz="2200" dirty="0">
                  <a:solidFill>
                    <a:srgbClr val="000000"/>
                  </a:solidFill>
                  <a:latin typeface="Open Sans"/>
                </a:rPr>
                <a:t>Biktarvy® developed by Gilead Sciences for HIV-1 treatment have demonstrated high efficacy and durable viral suppression at five years in treatment-naïve adults. </a:t>
              </a:r>
            </a:p>
          </p:txBody>
        </p:sp>
      </p:grpSp>
      <p:grpSp>
        <p:nvGrpSpPr>
          <p:cNvPr id="30" name="Group 29">
            <a:extLst>
              <a:ext uri="{FF2B5EF4-FFF2-40B4-BE49-F238E27FC236}">
                <a16:creationId xmlns:a16="http://schemas.microsoft.com/office/drawing/2014/main" id="{73BBB2F2-B2A5-5E56-F8FA-F2A028891993}"/>
              </a:ext>
            </a:extLst>
          </p:cNvPr>
          <p:cNvGrpSpPr/>
          <p:nvPr/>
        </p:nvGrpSpPr>
        <p:grpSpPr>
          <a:xfrm>
            <a:off x="11343579" y="331446"/>
            <a:ext cx="5915721" cy="9955554"/>
            <a:chOff x="11343579" y="331446"/>
            <a:chExt cx="5915721" cy="9955554"/>
          </a:xfrm>
        </p:grpSpPr>
        <p:sp>
          <p:nvSpPr>
            <p:cNvPr id="7" name="Freeform 7"/>
            <p:cNvSpPr/>
            <p:nvPr/>
          </p:nvSpPr>
          <p:spPr>
            <a:xfrm>
              <a:off x="11904241" y="331446"/>
              <a:ext cx="5355059" cy="3839916"/>
            </a:xfrm>
            <a:custGeom>
              <a:avLst/>
              <a:gdLst/>
              <a:ahLst/>
              <a:cxnLst/>
              <a:rect l="l" t="t" r="r" b="b"/>
              <a:pathLst>
                <a:path w="5355059" h="3839916">
                  <a:moveTo>
                    <a:pt x="0" y="0"/>
                  </a:moveTo>
                  <a:lnTo>
                    <a:pt x="5355059" y="0"/>
                  </a:lnTo>
                  <a:lnTo>
                    <a:pt x="5355059" y="3839916"/>
                  </a:lnTo>
                  <a:lnTo>
                    <a:pt x="0" y="3839916"/>
                  </a:lnTo>
                  <a:lnTo>
                    <a:pt x="0" y="0"/>
                  </a:lnTo>
                  <a:close/>
                </a:path>
              </a:pathLst>
            </a:custGeom>
            <a:blipFill>
              <a:blip r:embed="rId7"/>
              <a:stretch>
                <a:fillRect l="-3813" r="-3813"/>
              </a:stretch>
            </a:blipFill>
          </p:spPr>
          <p:txBody>
            <a:bodyPr/>
            <a:lstStyle/>
            <a:p>
              <a:endParaRPr lang="en-IN"/>
            </a:p>
          </p:txBody>
        </p:sp>
        <p:sp>
          <p:nvSpPr>
            <p:cNvPr id="15" name="Freeform 15"/>
            <p:cNvSpPr/>
            <p:nvPr/>
          </p:nvSpPr>
          <p:spPr>
            <a:xfrm>
              <a:off x="11343579" y="6172200"/>
              <a:ext cx="3857625" cy="4114800"/>
            </a:xfrm>
            <a:custGeom>
              <a:avLst/>
              <a:gdLst/>
              <a:ahLst/>
              <a:cxnLst/>
              <a:rect l="l" t="t" r="r" b="b"/>
              <a:pathLst>
                <a:path w="3857625" h="4114800">
                  <a:moveTo>
                    <a:pt x="0" y="0"/>
                  </a:moveTo>
                  <a:lnTo>
                    <a:pt x="3857625" y="0"/>
                  </a:lnTo>
                  <a:lnTo>
                    <a:pt x="385762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2" name="TextBox 22"/>
            <p:cNvSpPr txBox="1"/>
            <p:nvPr/>
          </p:nvSpPr>
          <p:spPr>
            <a:xfrm>
              <a:off x="12277874" y="5711779"/>
              <a:ext cx="4981426" cy="3096895"/>
            </a:xfrm>
            <a:prstGeom prst="rect">
              <a:avLst/>
            </a:prstGeom>
          </p:spPr>
          <p:txBody>
            <a:bodyPr lIns="0" tIns="0" rIns="0" bIns="0" rtlCol="0" anchor="t">
              <a:spAutoFit/>
            </a:bodyPr>
            <a:lstStyle/>
            <a:p>
              <a:pPr algn="r">
                <a:lnSpc>
                  <a:spcPts val="3080"/>
                </a:lnSpc>
              </a:pPr>
              <a:r>
                <a:rPr lang="en-US" sz="2200" dirty="0">
                  <a:solidFill>
                    <a:srgbClr val="000000"/>
                  </a:solidFill>
                  <a:latin typeface="Open Sans"/>
                </a:rPr>
                <a:t>Phase 3 studies for Remdesivir, an investigational antiviral drug</a:t>
              </a:r>
            </a:p>
            <a:p>
              <a:pPr algn="r">
                <a:lnSpc>
                  <a:spcPts val="3080"/>
                </a:lnSpc>
              </a:pPr>
              <a:r>
                <a:rPr lang="en-US" sz="2200" dirty="0">
                  <a:solidFill>
                    <a:srgbClr val="000000"/>
                  </a:solidFill>
                  <a:latin typeface="Open Sans"/>
                </a:rPr>
                <a:t>against COVID-19, with ongoing research and clinical </a:t>
              </a:r>
            </a:p>
            <a:p>
              <a:pPr algn="r">
                <a:lnSpc>
                  <a:spcPts val="3080"/>
                </a:lnSpc>
              </a:pPr>
              <a:r>
                <a:rPr lang="en-US" sz="2200" dirty="0">
                  <a:solidFill>
                    <a:srgbClr val="000000"/>
                  </a:solidFill>
                  <a:latin typeface="Open Sans"/>
                </a:rPr>
                <a:t>trials to assess its </a:t>
              </a:r>
            </a:p>
            <a:p>
              <a:pPr algn="r">
                <a:lnSpc>
                  <a:spcPts val="3080"/>
                </a:lnSpc>
              </a:pPr>
              <a:r>
                <a:rPr lang="en-US" sz="2200" dirty="0">
                  <a:solidFill>
                    <a:srgbClr val="000000"/>
                  </a:solidFill>
                  <a:latin typeface="Open Sans"/>
                </a:rPr>
                <a:t>effectiveness and</a:t>
              </a:r>
            </a:p>
            <a:p>
              <a:pPr algn="r">
                <a:lnSpc>
                  <a:spcPts val="3080"/>
                </a:lnSpc>
              </a:pPr>
              <a:r>
                <a:rPr lang="en-US" sz="2200" dirty="0">
                  <a:solidFill>
                    <a:srgbClr val="000000"/>
                  </a:solidFill>
                  <a:latin typeface="Open Sans"/>
                </a:rPr>
                <a:t>safety in treating</a:t>
              </a:r>
            </a:p>
            <a:p>
              <a:pPr algn="r">
                <a:lnSpc>
                  <a:spcPts val="3080"/>
                </a:lnSpc>
              </a:pPr>
              <a:r>
                <a:rPr lang="en-US" sz="2200" dirty="0">
                  <a:solidFill>
                    <a:srgbClr val="000000"/>
                  </a:solidFill>
                  <a:latin typeface="Open Sans"/>
                </a:rPr>
                <a:t>the virus.</a:t>
              </a:r>
            </a:p>
          </p:txBody>
        </p:sp>
      </p:grpSp>
      <p:grpSp>
        <p:nvGrpSpPr>
          <p:cNvPr id="29" name="Group 28">
            <a:extLst>
              <a:ext uri="{FF2B5EF4-FFF2-40B4-BE49-F238E27FC236}">
                <a16:creationId xmlns:a16="http://schemas.microsoft.com/office/drawing/2014/main" id="{0BA066B0-9927-BE2C-F441-DEC473066350}"/>
              </a:ext>
            </a:extLst>
          </p:cNvPr>
          <p:cNvGrpSpPr/>
          <p:nvPr/>
        </p:nvGrpSpPr>
        <p:grpSpPr>
          <a:xfrm>
            <a:off x="11894716" y="4361862"/>
            <a:ext cx="5197253" cy="3665762"/>
            <a:chOff x="11894716" y="4361862"/>
            <a:chExt cx="5197253" cy="3665762"/>
          </a:xfrm>
        </p:grpSpPr>
        <p:sp>
          <p:nvSpPr>
            <p:cNvPr id="3" name="AutoShape 3"/>
            <p:cNvSpPr/>
            <p:nvPr/>
          </p:nvSpPr>
          <p:spPr>
            <a:xfrm flipV="1">
              <a:off x="11904241" y="4419012"/>
              <a:ext cx="0" cy="3608612"/>
            </a:xfrm>
            <a:prstGeom prst="line">
              <a:avLst/>
            </a:prstGeom>
            <a:ln w="28575" cap="flat">
              <a:solidFill>
                <a:srgbClr val="C0C0C0"/>
              </a:solidFill>
              <a:prstDash val="solid"/>
              <a:headEnd type="none" w="sm" len="sm"/>
              <a:tailEnd type="none" w="sm" len="sm"/>
            </a:ln>
          </p:spPr>
          <p:txBody>
            <a:bodyPr/>
            <a:lstStyle/>
            <a:p>
              <a:endParaRPr lang="en-IN"/>
            </a:p>
          </p:txBody>
        </p:sp>
        <p:grpSp>
          <p:nvGrpSpPr>
            <p:cNvPr id="27" name="Group 26">
              <a:extLst>
                <a:ext uri="{FF2B5EF4-FFF2-40B4-BE49-F238E27FC236}">
                  <a16:creationId xmlns:a16="http://schemas.microsoft.com/office/drawing/2014/main" id="{20AB18EC-FF6E-33B7-BDE6-E80969EAE6BD}"/>
                </a:ext>
              </a:extLst>
            </p:cNvPr>
            <p:cNvGrpSpPr/>
            <p:nvPr/>
          </p:nvGrpSpPr>
          <p:grpSpPr>
            <a:xfrm>
              <a:off x="11894716" y="4361862"/>
              <a:ext cx="5197253" cy="1121317"/>
              <a:chOff x="11894716" y="4361862"/>
              <a:chExt cx="5197253" cy="1121317"/>
            </a:xfrm>
          </p:grpSpPr>
          <p:sp>
            <p:nvSpPr>
              <p:cNvPr id="23" name="TextBox 23"/>
              <p:cNvSpPr txBox="1"/>
              <p:nvPr/>
            </p:nvSpPr>
            <p:spPr>
              <a:xfrm>
                <a:off x="13214240" y="4399710"/>
                <a:ext cx="3877729" cy="1083469"/>
              </a:xfrm>
              <a:prstGeom prst="rect">
                <a:avLst/>
              </a:prstGeom>
            </p:spPr>
            <p:txBody>
              <a:bodyPr lIns="0" tIns="0" rIns="0" bIns="0" rtlCol="0" anchor="t">
                <a:spAutoFit/>
              </a:bodyPr>
              <a:lstStyle/>
              <a:p>
                <a:pPr>
                  <a:lnSpc>
                    <a:spcPts val="4199"/>
                  </a:lnSpc>
                </a:pPr>
                <a:r>
                  <a:rPr lang="en-US" sz="3499" dirty="0">
                    <a:solidFill>
                      <a:srgbClr val="C50A3B"/>
                    </a:solidFill>
                    <a:latin typeface="Telegraf Bold"/>
                  </a:rPr>
                  <a:t>REMDESIVIR - COVID19</a:t>
                </a:r>
              </a:p>
            </p:txBody>
          </p:sp>
          <p:sp>
            <p:nvSpPr>
              <p:cNvPr id="24" name="TextBox 24"/>
              <p:cNvSpPr txBox="1"/>
              <p:nvPr/>
            </p:nvSpPr>
            <p:spPr>
              <a:xfrm>
                <a:off x="11894716" y="4361862"/>
                <a:ext cx="1319524" cy="971550"/>
              </a:xfrm>
              <a:prstGeom prst="rect">
                <a:avLst/>
              </a:prstGeom>
            </p:spPr>
            <p:txBody>
              <a:bodyPr lIns="0" tIns="0" rIns="0" bIns="0" rtlCol="0" anchor="t">
                <a:spAutoFit/>
              </a:bodyPr>
              <a:lstStyle/>
              <a:p>
                <a:pPr>
                  <a:lnSpc>
                    <a:spcPts val="7200"/>
                  </a:lnSpc>
                </a:pPr>
                <a:r>
                  <a:rPr lang="en-US" sz="6000" dirty="0">
                    <a:solidFill>
                      <a:srgbClr val="C50A3B"/>
                    </a:solidFill>
                    <a:latin typeface="Telegraf Bold"/>
                  </a:rPr>
                  <a:t> 03</a:t>
                </a:r>
              </a:p>
            </p:txBody>
          </p:sp>
        </p:grpSp>
      </p:grpSp>
      <p:sp>
        <p:nvSpPr>
          <p:cNvPr id="10" name="Freeform 10"/>
          <p:cNvSpPr/>
          <p:nvPr/>
        </p:nvSpPr>
        <p:spPr>
          <a:xfrm>
            <a:off x="5172073" y="7514747"/>
            <a:ext cx="1620790" cy="2572376"/>
          </a:xfrm>
          <a:custGeom>
            <a:avLst/>
            <a:gdLst/>
            <a:ahLst/>
            <a:cxnLst/>
            <a:rect l="l" t="t" r="r" b="b"/>
            <a:pathLst>
              <a:path w="1620790" h="2572376">
                <a:moveTo>
                  <a:pt x="0" y="0"/>
                </a:moveTo>
                <a:lnTo>
                  <a:pt x="1620791" y="0"/>
                </a:lnTo>
                <a:lnTo>
                  <a:pt x="1620791" y="2572376"/>
                </a:lnTo>
                <a:lnTo>
                  <a:pt x="0" y="25723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pic>
        <p:nvPicPr>
          <p:cNvPr id="31" name="Audio 30">
            <a:hlinkClick r:id="" action="ppaction://media"/>
            <a:extLst>
              <a:ext uri="{FF2B5EF4-FFF2-40B4-BE49-F238E27FC236}">
                <a16:creationId xmlns:a16="http://schemas.microsoft.com/office/drawing/2014/main" id="{30C91633-F2F0-D529-51FD-633F0CFBAFFC}"/>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250000" t="-118750" r="-250000" b="-118750"/>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16"/>
    </mc:Choice>
    <mc:Fallback>
      <p:transition spd="slow" advTm="12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par>
                                <p:cTn id="7" presetID="2" presetClass="entr" presetSubtype="4"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500" fill="hold"/>
                                        <p:tgtEl>
                                          <p:spTgt spid="11"/>
                                        </p:tgtEl>
                                        <p:attrNameLst>
                                          <p:attrName>ppt_x</p:attrName>
                                        </p:attrNameLst>
                                      </p:cBhvr>
                                      <p:tavLst>
                                        <p:tav tm="0">
                                          <p:val>
                                            <p:strVal val="#ppt_x"/>
                                          </p:val>
                                        </p:tav>
                                        <p:tav tm="100000">
                                          <p:val>
                                            <p:strVal val="#ppt_x"/>
                                          </p:val>
                                        </p:tav>
                                      </p:tavLst>
                                    </p:anim>
                                    <p:anim calcmode="lin" valueType="num">
                                      <p:cBhvr additive="base">
                                        <p:cTn id="1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ppt_x"/>
                                          </p:val>
                                        </p:tav>
                                        <p:tav tm="100000">
                                          <p:val>
                                            <p:strVal val="#ppt_x"/>
                                          </p:val>
                                        </p:tav>
                                      </p:tavLst>
                                    </p:anim>
                                    <p:anim calcmode="lin" valueType="num">
                                      <p:cBhvr additive="base">
                                        <p:cTn id="46" dur="500" fill="hold"/>
                                        <p:tgtEl>
                                          <p:spTgt spid="29"/>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42" presetClass="entr" presetSubtype="0"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anim calcmode="lin" valueType="num">
                                      <p:cBhvr>
                                        <p:cTn id="51" dur="1000" fill="hold"/>
                                        <p:tgtEl>
                                          <p:spTgt spid="30"/>
                                        </p:tgtEl>
                                        <p:attrNameLst>
                                          <p:attrName>ppt_x</p:attrName>
                                        </p:attrNameLst>
                                      </p:cBhvr>
                                      <p:tavLst>
                                        <p:tav tm="0">
                                          <p:val>
                                            <p:strVal val="#ppt_x"/>
                                          </p:val>
                                        </p:tav>
                                        <p:tav tm="100000">
                                          <p:val>
                                            <p:strVal val="#ppt_x"/>
                                          </p:val>
                                        </p:tav>
                                      </p:tavLst>
                                    </p:anim>
                                    <p:anim calcmode="lin" valueType="num">
                                      <p:cBhvr>
                                        <p:cTn id="5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31"/>
                </p:tgtEl>
              </p:cMediaNode>
            </p:audio>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9900">
                <a:alpha val="100000"/>
              </a:srgbClr>
            </a:gs>
            <a:gs pos="100000">
              <a:srgbClr val="C50A3B">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390877" y="1714500"/>
            <a:ext cx="11506245" cy="2017632"/>
            <a:chOff x="0" y="0"/>
            <a:chExt cx="15341661" cy="2690176"/>
          </a:xfrm>
        </p:grpSpPr>
        <p:grpSp>
          <p:nvGrpSpPr>
            <p:cNvPr id="3" name="Group 3"/>
            <p:cNvGrpSpPr>
              <a:grpSpLocks noChangeAspect="1"/>
            </p:cNvGrpSpPr>
            <p:nvPr/>
          </p:nvGrpSpPr>
          <p:grpSpPr>
            <a:xfrm>
              <a:off x="4079447" y="0"/>
              <a:ext cx="2604740" cy="2690176"/>
              <a:chOff x="0" y="0"/>
              <a:chExt cx="6350000" cy="6558280"/>
            </a:xfrm>
          </p:grpSpPr>
          <p:sp>
            <p:nvSpPr>
              <p:cNvPr id="4" name="Freeform 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1679" r="-1679"/>
                </a:stretch>
              </a:blipFill>
            </p:spPr>
            <p:txBody>
              <a:bodyPr/>
              <a:lstStyle/>
              <a:p>
                <a:endParaRPr lang="en-IN"/>
              </a:p>
            </p:txBody>
          </p:sp>
          <p:sp>
            <p:nvSpPr>
              <p:cNvPr id="5" name="Freeform 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txBody>
              <a:bodyPr/>
              <a:lstStyle/>
              <a:p>
                <a:endParaRPr lang="en-IN"/>
              </a:p>
            </p:txBody>
          </p:sp>
        </p:grpSp>
        <p:grpSp>
          <p:nvGrpSpPr>
            <p:cNvPr id="6" name="Group 6"/>
            <p:cNvGrpSpPr>
              <a:grpSpLocks noChangeAspect="1"/>
            </p:cNvGrpSpPr>
            <p:nvPr/>
          </p:nvGrpSpPr>
          <p:grpSpPr>
            <a:xfrm>
              <a:off x="8657473" y="0"/>
              <a:ext cx="2604740" cy="2690176"/>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1679" r="-1679"/>
                </a:stretch>
              </a:blipFill>
            </p:spPr>
            <p:txBody>
              <a:bodyPr/>
              <a:lstStyle/>
              <a:p>
                <a:endParaRPr lang="en-IN"/>
              </a:p>
            </p:txBody>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txBody>
              <a:bodyPr/>
              <a:lstStyle/>
              <a:p>
                <a:endParaRPr lang="en-IN"/>
              </a:p>
            </p:txBody>
          </p:sp>
        </p:grpSp>
        <p:sp>
          <p:nvSpPr>
            <p:cNvPr id="9" name="Freeform 9"/>
            <p:cNvSpPr/>
            <p:nvPr/>
          </p:nvSpPr>
          <p:spPr>
            <a:xfrm>
              <a:off x="7062666" y="736924"/>
              <a:ext cx="1216328" cy="1216328"/>
            </a:xfrm>
            <a:custGeom>
              <a:avLst/>
              <a:gdLst/>
              <a:ahLst/>
              <a:cxnLst/>
              <a:rect l="l" t="t" r="r" b="b"/>
              <a:pathLst>
                <a:path w="1216328" h="1216328">
                  <a:moveTo>
                    <a:pt x="0" y="0"/>
                  </a:moveTo>
                  <a:lnTo>
                    <a:pt x="1216328" y="0"/>
                  </a:lnTo>
                  <a:lnTo>
                    <a:pt x="1216328" y="1216328"/>
                  </a:lnTo>
                  <a:lnTo>
                    <a:pt x="0" y="12163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TextBox 10"/>
            <p:cNvSpPr txBox="1"/>
            <p:nvPr/>
          </p:nvSpPr>
          <p:spPr>
            <a:xfrm>
              <a:off x="0" y="506888"/>
              <a:ext cx="3736547" cy="1714500"/>
            </a:xfrm>
            <a:prstGeom prst="rect">
              <a:avLst/>
            </a:prstGeom>
          </p:spPr>
          <p:txBody>
            <a:bodyPr lIns="0" tIns="0" rIns="0" bIns="0" rtlCol="0" anchor="t">
              <a:spAutoFit/>
            </a:bodyPr>
            <a:lstStyle/>
            <a:p>
              <a:pPr algn="r">
                <a:lnSpc>
                  <a:spcPts val="4950"/>
                </a:lnSpc>
              </a:pPr>
              <a:r>
                <a:rPr lang="en-US" sz="4500" dirty="0">
                  <a:solidFill>
                    <a:srgbClr val="FFFFFF"/>
                  </a:solidFill>
                  <a:latin typeface="League Spartan"/>
                </a:rPr>
                <a:t>Gilead</a:t>
              </a:r>
            </a:p>
            <a:p>
              <a:pPr algn="r">
                <a:lnSpc>
                  <a:spcPts val="4950"/>
                </a:lnSpc>
              </a:pPr>
              <a:r>
                <a:rPr lang="en-US" sz="4500" dirty="0">
                  <a:solidFill>
                    <a:srgbClr val="FFFFFF"/>
                  </a:solidFill>
                  <a:latin typeface="League Spartan"/>
                </a:rPr>
                <a:t>Sciences</a:t>
              </a:r>
            </a:p>
          </p:txBody>
        </p:sp>
        <p:sp>
          <p:nvSpPr>
            <p:cNvPr id="11" name="TextBox 11"/>
            <p:cNvSpPr txBox="1"/>
            <p:nvPr/>
          </p:nvSpPr>
          <p:spPr>
            <a:xfrm>
              <a:off x="11605113" y="506888"/>
              <a:ext cx="3736547" cy="1714500"/>
            </a:xfrm>
            <a:prstGeom prst="rect">
              <a:avLst/>
            </a:prstGeom>
          </p:spPr>
          <p:txBody>
            <a:bodyPr lIns="0" tIns="0" rIns="0" bIns="0" rtlCol="0" anchor="t">
              <a:spAutoFit/>
            </a:bodyPr>
            <a:lstStyle/>
            <a:p>
              <a:pPr>
                <a:lnSpc>
                  <a:spcPts val="4950"/>
                </a:lnSpc>
              </a:pPr>
              <a:r>
                <a:rPr lang="en-US" sz="4500">
                  <a:solidFill>
                    <a:srgbClr val="FFFFFF"/>
                  </a:solidFill>
                  <a:latin typeface="League Spartan"/>
                </a:rPr>
                <a:t>Amazon</a:t>
              </a:r>
            </a:p>
            <a:p>
              <a:pPr>
                <a:lnSpc>
                  <a:spcPts val="4950"/>
                </a:lnSpc>
              </a:pPr>
              <a:r>
                <a:rPr lang="en-US" sz="4500">
                  <a:solidFill>
                    <a:srgbClr val="FFFFFF"/>
                  </a:solidFill>
                  <a:latin typeface="League Spartan"/>
                </a:rPr>
                <a:t>AWS</a:t>
              </a:r>
            </a:p>
          </p:txBody>
        </p:sp>
      </p:grpSp>
      <p:grpSp>
        <p:nvGrpSpPr>
          <p:cNvPr id="12" name="Group 12"/>
          <p:cNvGrpSpPr/>
          <p:nvPr/>
        </p:nvGrpSpPr>
        <p:grpSpPr>
          <a:xfrm>
            <a:off x="1028700" y="3937875"/>
            <a:ext cx="7959312" cy="5952390"/>
            <a:chOff x="0" y="0"/>
            <a:chExt cx="10612416" cy="7936520"/>
          </a:xfrm>
        </p:grpSpPr>
        <p:grpSp>
          <p:nvGrpSpPr>
            <p:cNvPr id="13" name="Group 13"/>
            <p:cNvGrpSpPr/>
            <p:nvPr/>
          </p:nvGrpSpPr>
          <p:grpSpPr>
            <a:xfrm>
              <a:off x="0" y="0"/>
              <a:ext cx="10612416" cy="7936520"/>
              <a:chOff x="0" y="0"/>
              <a:chExt cx="2096280" cy="1567708"/>
            </a:xfrm>
          </p:grpSpPr>
          <p:sp>
            <p:nvSpPr>
              <p:cNvPr id="14" name="Freeform 14"/>
              <p:cNvSpPr/>
              <p:nvPr/>
            </p:nvSpPr>
            <p:spPr>
              <a:xfrm>
                <a:off x="0" y="0"/>
                <a:ext cx="2096280" cy="1567708"/>
              </a:xfrm>
              <a:custGeom>
                <a:avLst/>
                <a:gdLst/>
                <a:ahLst/>
                <a:cxnLst/>
                <a:rect l="l" t="t" r="r" b="b"/>
                <a:pathLst>
                  <a:path w="2096280" h="1567708">
                    <a:moveTo>
                      <a:pt x="49607" y="0"/>
                    </a:moveTo>
                    <a:lnTo>
                      <a:pt x="2046673" y="0"/>
                    </a:lnTo>
                    <a:cubicBezTo>
                      <a:pt x="2059829" y="0"/>
                      <a:pt x="2072447" y="5226"/>
                      <a:pt x="2081750" y="14530"/>
                    </a:cubicBezTo>
                    <a:cubicBezTo>
                      <a:pt x="2091053" y="23833"/>
                      <a:pt x="2096280" y="36450"/>
                      <a:pt x="2096280" y="49607"/>
                    </a:cubicBezTo>
                    <a:lnTo>
                      <a:pt x="2096280" y="1518101"/>
                    </a:lnTo>
                    <a:cubicBezTo>
                      <a:pt x="2096280" y="1531257"/>
                      <a:pt x="2091053" y="1543875"/>
                      <a:pt x="2081750" y="1553178"/>
                    </a:cubicBezTo>
                    <a:cubicBezTo>
                      <a:pt x="2072447" y="1562481"/>
                      <a:pt x="2059829" y="1567708"/>
                      <a:pt x="2046673" y="1567708"/>
                    </a:cubicBezTo>
                    <a:lnTo>
                      <a:pt x="49607" y="1567708"/>
                    </a:lnTo>
                    <a:cubicBezTo>
                      <a:pt x="36450" y="1567708"/>
                      <a:pt x="23833" y="1562481"/>
                      <a:pt x="14530" y="1553178"/>
                    </a:cubicBezTo>
                    <a:cubicBezTo>
                      <a:pt x="5226" y="1543875"/>
                      <a:pt x="0" y="1531257"/>
                      <a:pt x="0" y="1518101"/>
                    </a:cubicBezTo>
                    <a:lnTo>
                      <a:pt x="0" y="49607"/>
                    </a:lnTo>
                    <a:cubicBezTo>
                      <a:pt x="0" y="36450"/>
                      <a:pt x="5226" y="23833"/>
                      <a:pt x="14530" y="14530"/>
                    </a:cubicBezTo>
                    <a:cubicBezTo>
                      <a:pt x="23833" y="5226"/>
                      <a:pt x="36450" y="0"/>
                      <a:pt x="49607" y="0"/>
                    </a:cubicBezTo>
                    <a:close/>
                  </a:path>
                </a:pathLst>
              </a:custGeom>
              <a:solidFill>
                <a:srgbClr val="FFFFFF"/>
              </a:solidFill>
            </p:spPr>
            <p:txBody>
              <a:bodyPr/>
              <a:lstStyle/>
              <a:p>
                <a:endParaRPr lang="en-IN"/>
              </a:p>
            </p:txBody>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87291" y="237028"/>
              <a:ext cx="10237835" cy="2043996"/>
              <a:chOff x="0" y="0"/>
              <a:chExt cx="2022288" cy="403752"/>
            </a:xfrm>
          </p:grpSpPr>
          <p:sp>
            <p:nvSpPr>
              <p:cNvPr id="17" name="Freeform 17"/>
              <p:cNvSpPr/>
              <p:nvPr/>
            </p:nvSpPr>
            <p:spPr>
              <a:xfrm>
                <a:off x="0" y="0"/>
                <a:ext cx="2022288" cy="403752"/>
              </a:xfrm>
              <a:custGeom>
                <a:avLst/>
                <a:gdLst/>
                <a:ahLst/>
                <a:cxnLst/>
                <a:rect l="l" t="t" r="r" b="b"/>
                <a:pathLst>
                  <a:path w="2022288" h="403752">
                    <a:moveTo>
                      <a:pt x="30248" y="0"/>
                    </a:moveTo>
                    <a:lnTo>
                      <a:pt x="1992040" y="0"/>
                    </a:lnTo>
                    <a:cubicBezTo>
                      <a:pt x="2000062" y="0"/>
                      <a:pt x="2007756" y="3187"/>
                      <a:pt x="2013429" y="8860"/>
                    </a:cubicBezTo>
                    <a:cubicBezTo>
                      <a:pt x="2019102" y="14532"/>
                      <a:pt x="2022288" y="22226"/>
                      <a:pt x="2022288" y="30248"/>
                    </a:cubicBezTo>
                    <a:lnTo>
                      <a:pt x="2022288" y="373504"/>
                    </a:lnTo>
                    <a:cubicBezTo>
                      <a:pt x="2022288" y="390210"/>
                      <a:pt x="2008746" y="403752"/>
                      <a:pt x="1992040" y="403752"/>
                    </a:cubicBezTo>
                    <a:lnTo>
                      <a:pt x="30248" y="403752"/>
                    </a:lnTo>
                    <a:cubicBezTo>
                      <a:pt x="13543" y="403752"/>
                      <a:pt x="0" y="390210"/>
                      <a:pt x="0" y="373504"/>
                    </a:cubicBezTo>
                    <a:lnTo>
                      <a:pt x="0" y="30248"/>
                    </a:lnTo>
                    <a:cubicBezTo>
                      <a:pt x="0" y="13543"/>
                      <a:pt x="13543" y="0"/>
                      <a:pt x="30248" y="0"/>
                    </a:cubicBezTo>
                    <a:close/>
                  </a:path>
                </a:pathLst>
              </a:custGeom>
              <a:solidFill>
                <a:srgbClr val="262E3B"/>
              </a:solidFill>
            </p:spPr>
            <p:txBody>
              <a:bodyPr/>
              <a:lstStyle/>
              <a:p>
                <a:endParaRPr lang="en-IN"/>
              </a:p>
            </p:txBody>
          </p:sp>
          <p:sp>
            <p:nvSpPr>
              <p:cNvPr id="18" name="TextBox 18"/>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385525" y="526659"/>
              <a:ext cx="9841365" cy="1502833"/>
            </a:xfrm>
            <a:prstGeom prst="rect">
              <a:avLst/>
            </a:prstGeom>
          </p:spPr>
          <p:txBody>
            <a:bodyPr lIns="0" tIns="0" rIns="0" bIns="0" rtlCol="0" anchor="t">
              <a:spAutoFit/>
            </a:bodyPr>
            <a:lstStyle/>
            <a:p>
              <a:pPr algn="ctr">
                <a:lnSpc>
                  <a:spcPts val="4399"/>
                </a:lnSpc>
              </a:pPr>
              <a:r>
                <a:rPr lang="en-US" sz="3999">
                  <a:solidFill>
                    <a:srgbClr val="FFFFFF"/>
                  </a:solidFill>
                  <a:latin typeface="League Spartan"/>
                </a:rPr>
                <a:t>Data Infrastructure Modernization on AWS</a:t>
              </a:r>
            </a:p>
          </p:txBody>
        </p:sp>
        <p:sp>
          <p:nvSpPr>
            <p:cNvPr id="20" name="Freeform 20"/>
            <p:cNvSpPr/>
            <p:nvPr/>
          </p:nvSpPr>
          <p:spPr>
            <a:xfrm>
              <a:off x="6815790" y="4250370"/>
              <a:ext cx="3687605" cy="3517054"/>
            </a:xfrm>
            <a:custGeom>
              <a:avLst/>
              <a:gdLst/>
              <a:ahLst/>
              <a:cxnLst/>
              <a:rect l="l" t="t" r="r" b="b"/>
              <a:pathLst>
                <a:path w="3687605" h="3517054">
                  <a:moveTo>
                    <a:pt x="0" y="0"/>
                  </a:moveTo>
                  <a:lnTo>
                    <a:pt x="3687605" y="0"/>
                  </a:lnTo>
                  <a:lnTo>
                    <a:pt x="3687605" y="3517054"/>
                  </a:lnTo>
                  <a:lnTo>
                    <a:pt x="0" y="35170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1" name="TextBox 21"/>
            <p:cNvSpPr txBox="1"/>
            <p:nvPr/>
          </p:nvSpPr>
          <p:spPr>
            <a:xfrm>
              <a:off x="326991" y="2687424"/>
              <a:ext cx="9808745" cy="4129193"/>
            </a:xfrm>
            <a:prstGeom prst="rect">
              <a:avLst/>
            </a:prstGeom>
          </p:spPr>
          <p:txBody>
            <a:bodyPr lIns="0" tIns="0" rIns="0" bIns="0" rtlCol="0" anchor="t">
              <a:spAutoFit/>
            </a:bodyPr>
            <a:lstStyle/>
            <a:p>
              <a:pPr algn="just">
                <a:lnSpc>
                  <a:spcPts val="3080"/>
                </a:lnSpc>
              </a:pPr>
              <a:r>
                <a:rPr lang="en-US" sz="2200" dirty="0">
                  <a:solidFill>
                    <a:srgbClr val="000000"/>
                  </a:solidFill>
                  <a:latin typeface="Open Sans"/>
                </a:rPr>
                <a:t>Gilead Sciences recognizes the importance of streamlined and democratized data access in driving innovation and discovering drugs with </a:t>
              </a:r>
            </a:p>
            <a:p>
              <a:pPr algn="just">
                <a:lnSpc>
                  <a:spcPts val="3080"/>
                </a:lnSpc>
              </a:pPr>
              <a:r>
                <a:rPr lang="en-US" sz="2200" dirty="0">
                  <a:solidFill>
                    <a:srgbClr val="000000"/>
                  </a:solidFill>
                  <a:latin typeface="Open Sans"/>
                </a:rPr>
                <a:t>higher efficacy. Through a partnership </a:t>
              </a:r>
            </a:p>
            <a:p>
              <a:pPr algn="just">
                <a:lnSpc>
                  <a:spcPts val="3080"/>
                </a:lnSpc>
              </a:pPr>
              <a:r>
                <a:rPr lang="en-US" sz="2200" dirty="0">
                  <a:solidFill>
                    <a:srgbClr val="000000"/>
                  </a:solidFill>
                  <a:latin typeface="Open Sans"/>
                </a:rPr>
                <a:t>with AWS, Gilead has modernized</a:t>
              </a:r>
            </a:p>
            <a:p>
              <a:pPr algn="just">
                <a:lnSpc>
                  <a:spcPts val="3080"/>
                </a:lnSpc>
              </a:pPr>
              <a:r>
                <a:rPr lang="en-US" sz="2200" dirty="0">
                  <a:solidFill>
                    <a:srgbClr val="000000"/>
                  </a:solidFill>
                  <a:latin typeface="Open Sans"/>
                </a:rPr>
                <a:t>its data infrastructure, enabling </a:t>
              </a:r>
            </a:p>
            <a:p>
              <a:pPr algn="just">
                <a:lnSpc>
                  <a:spcPts val="3080"/>
                </a:lnSpc>
              </a:pPr>
              <a:r>
                <a:rPr lang="en-US" sz="2200" dirty="0">
                  <a:solidFill>
                    <a:srgbClr val="000000"/>
                  </a:solidFill>
                  <a:latin typeface="Open Sans"/>
                </a:rPr>
                <a:t>faster and more efficient data</a:t>
              </a:r>
            </a:p>
            <a:p>
              <a:pPr algn="just">
                <a:lnSpc>
                  <a:spcPts val="3080"/>
                </a:lnSpc>
              </a:pPr>
              <a:r>
                <a:rPr lang="en-US" sz="2200" dirty="0">
                  <a:solidFill>
                    <a:srgbClr val="000000"/>
                  </a:solidFill>
                  <a:latin typeface="Open Sans"/>
                </a:rPr>
                <a:t>analysis.</a:t>
              </a:r>
            </a:p>
          </p:txBody>
        </p:sp>
      </p:grpSp>
      <p:sp>
        <p:nvSpPr>
          <p:cNvPr id="29" name="TextBox 29"/>
          <p:cNvSpPr txBox="1"/>
          <p:nvPr/>
        </p:nvSpPr>
        <p:spPr>
          <a:xfrm>
            <a:off x="1028700" y="1066800"/>
            <a:ext cx="4252817" cy="647700"/>
          </a:xfrm>
          <a:prstGeom prst="rect">
            <a:avLst/>
          </a:prstGeom>
        </p:spPr>
        <p:txBody>
          <a:bodyPr lIns="0" tIns="0" rIns="0" bIns="0" rtlCol="0" anchor="t">
            <a:spAutoFit/>
          </a:bodyPr>
          <a:lstStyle/>
          <a:p>
            <a:pPr>
              <a:lnSpc>
                <a:spcPts val="4950"/>
              </a:lnSpc>
            </a:pPr>
            <a:r>
              <a:rPr lang="en-US" sz="4500" dirty="0">
                <a:solidFill>
                  <a:srgbClr val="FFFFFF"/>
                </a:solidFill>
                <a:latin typeface="League Spartan"/>
              </a:rPr>
              <a:t>Collaboration</a:t>
            </a:r>
          </a:p>
        </p:txBody>
      </p:sp>
      <p:grpSp>
        <p:nvGrpSpPr>
          <p:cNvPr id="33" name="Group 32">
            <a:extLst>
              <a:ext uri="{FF2B5EF4-FFF2-40B4-BE49-F238E27FC236}">
                <a16:creationId xmlns:a16="http://schemas.microsoft.com/office/drawing/2014/main" id="{20FE92D3-A96E-0930-F43B-1F31C4CA1DEE}"/>
              </a:ext>
            </a:extLst>
          </p:cNvPr>
          <p:cNvGrpSpPr/>
          <p:nvPr/>
        </p:nvGrpSpPr>
        <p:grpSpPr>
          <a:xfrm>
            <a:off x="9299988" y="3937875"/>
            <a:ext cx="7959312" cy="5952390"/>
            <a:chOff x="9299988" y="3937875"/>
            <a:chExt cx="7959312" cy="5952390"/>
          </a:xfrm>
        </p:grpSpPr>
        <p:grpSp>
          <p:nvGrpSpPr>
            <p:cNvPr id="22" name="Group 22"/>
            <p:cNvGrpSpPr/>
            <p:nvPr/>
          </p:nvGrpSpPr>
          <p:grpSpPr>
            <a:xfrm>
              <a:off x="9299988" y="3937875"/>
              <a:ext cx="7959312" cy="5952390"/>
              <a:chOff x="0" y="0"/>
              <a:chExt cx="2096280" cy="1567708"/>
            </a:xfrm>
          </p:grpSpPr>
          <p:sp>
            <p:nvSpPr>
              <p:cNvPr id="23" name="Freeform 23"/>
              <p:cNvSpPr/>
              <p:nvPr/>
            </p:nvSpPr>
            <p:spPr>
              <a:xfrm>
                <a:off x="0" y="0"/>
                <a:ext cx="2096280" cy="1567708"/>
              </a:xfrm>
              <a:custGeom>
                <a:avLst/>
                <a:gdLst/>
                <a:ahLst/>
                <a:cxnLst/>
                <a:rect l="l" t="t" r="r" b="b"/>
                <a:pathLst>
                  <a:path w="2096280" h="1567708">
                    <a:moveTo>
                      <a:pt x="49607" y="0"/>
                    </a:moveTo>
                    <a:lnTo>
                      <a:pt x="2046673" y="0"/>
                    </a:lnTo>
                    <a:cubicBezTo>
                      <a:pt x="2059829" y="0"/>
                      <a:pt x="2072447" y="5226"/>
                      <a:pt x="2081750" y="14530"/>
                    </a:cubicBezTo>
                    <a:cubicBezTo>
                      <a:pt x="2091053" y="23833"/>
                      <a:pt x="2096280" y="36450"/>
                      <a:pt x="2096280" y="49607"/>
                    </a:cubicBezTo>
                    <a:lnTo>
                      <a:pt x="2096280" y="1518101"/>
                    </a:lnTo>
                    <a:cubicBezTo>
                      <a:pt x="2096280" y="1531257"/>
                      <a:pt x="2091053" y="1543875"/>
                      <a:pt x="2081750" y="1553178"/>
                    </a:cubicBezTo>
                    <a:cubicBezTo>
                      <a:pt x="2072447" y="1562481"/>
                      <a:pt x="2059829" y="1567708"/>
                      <a:pt x="2046673" y="1567708"/>
                    </a:cubicBezTo>
                    <a:lnTo>
                      <a:pt x="49607" y="1567708"/>
                    </a:lnTo>
                    <a:cubicBezTo>
                      <a:pt x="36450" y="1567708"/>
                      <a:pt x="23833" y="1562481"/>
                      <a:pt x="14530" y="1553178"/>
                    </a:cubicBezTo>
                    <a:cubicBezTo>
                      <a:pt x="5226" y="1543875"/>
                      <a:pt x="0" y="1531257"/>
                      <a:pt x="0" y="1518101"/>
                    </a:cubicBezTo>
                    <a:lnTo>
                      <a:pt x="0" y="49607"/>
                    </a:lnTo>
                    <a:cubicBezTo>
                      <a:pt x="0" y="36450"/>
                      <a:pt x="5226" y="23833"/>
                      <a:pt x="14530" y="14530"/>
                    </a:cubicBezTo>
                    <a:cubicBezTo>
                      <a:pt x="23833" y="5226"/>
                      <a:pt x="36450" y="0"/>
                      <a:pt x="49607" y="0"/>
                    </a:cubicBezTo>
                    <a:close/>
                  </a:path>
                </a:pathLst>
              </a:custGeom>
              <a:solidFill>
                <a:srgbClr val="FFFFFF"/>
              </a:solidFill>
            </p:spPr>
            <p:txBody>
              <a:bodyPr/>
              <a:lstStyle/>
              <a:p>
                <a:endParaRPr lang="en-IN"/>
              </a:p>
            </p:txBody>
          </p:sp>
          <p:sp>
            <p:nvSpPr>
              <p:cNvPr id="24" name="TextBox 24"/>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9440456" y="4115646"/>
              <a:ext cx="7678376" cy="1490413"/>
              <a:chOff x="0" y="0"/>
              <a:chExt cx="2022288" cy="392537"/>
            </a:xfrm>
          </p:grpSpPr>
          <p:sp>
            <p:nvSpPr>
              <p:cNvPr id="26" name="Freeform 26"/>
              <p:cNvSpPr/>
              <p:nvPr/>
            </p:nvSpPr>
            <p:spPr>
              <a:xfrm>
                <a:off x="0" y="0"/>
                <a:ext cx="2022288" cy="392537"/>
              </a:xfrm>
              <a:custGeom>
                <a:avLst/>
                <a:gdLst/>
                <a:ahLst/>
                <a:cxnLst/>
                <a:rect l="l" t="t" r="r" b="b"/>
                <a:pathLst>
                  <a:path w="2022288" h="392537">
                    <a:moveTo>
                      <a:pt x="30248" y="0"/>
                    </a:moveTo>
                    <a:lnTo>
                      <a:pt x="1992040" y="0"/>
                    </a:lnTo>
                    <a:cubicBezTo>
                      <a:pt x="2000062" y="0"/>
                      <a:pt x="2007756" y="3187"/>
                      <a:pt x="2013429" y="8860"/>
                    </a:cubicBezTo>
                    <a:cubicBezTo>
                      <a:pt x="2019102" y="14532"/>
                      <a:pt x="2022288" y="22226"/>
                      <a:pt x="2022288" y="30248"/>
                    </a:cubicBezTo>
                    <a:lnTo>
                      <a:pt x="2022288" y="362289"/>
                    </a:lnTo>
                    <a:cubicBezTo>
                      <a:pt x="2022288" y="378994"/>
                      <a:pt x="2008746" y="392537"/>
                      <a:pt x="1992040" y="392537"/>
                    </a:cubicBezTo>
                    <a:lnTo>
                      <a:pt x="30248" y="392537"/>
                    </a:lnTo>
                    <a:cubicBezTo>
                      <a:pt x="13543" y="392537"/>
                      <a:pt x="0" y="378994"/>
                      <a:pt x="0" y="362289"/>
                    </a:cubicBezTo>
                    <a:lnTo>
                      <a:pt x="0" y="30248"/>
                    </a:lnTo>
                    <a:cubicBezTo>
                      <a:pt x="0" y="13543"/>
                      <a:pt x="13543" y="0"/>
                      <a:pt x="30248" y="0"/>
                    </a:cubicBezTo>
                    <a:close/>
                  </a:path>
                </a:pathLst>
              </a:custGeom>
              <a:solidFill>
                <a:srgbClr val="262E3B"/>
              </a:solidFill>
            </p:spPr>
            <p:txBody>
              <a:bodyPr/>
              <a:lstStyle/>
              <a:p>
                <a:endParaRPr lang="en-IN"/>
              </a:p>
            </p:txBody>
          </p:sp>
          <p:sp>
            <p:nvSpPr>
              <p:cNvPr id="27" name="TextBox 27"/>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28"/>
            <p:cNvSpPr/>
            <p:nvPr/>
          </p:nvSpPr>
          <p:spPr>
            <a:xfrm>
              <a:off x="14231829" y="7184881"/>
              <a:ext cx="2887003" cy="2591085"/>
            </a:xfrm>
            <a:custGeom>
              <a:avLst/>
              <a:gdLst/>
              <a:ahLst/>
              <a:cxnLst/>
              <a:rect l="l" t="t" r="r" b="b"/>
              <a:pathLst>
                <a:path w="2887003" h="2591085">
                  <a:moveTo>
                    <a:pt x="0" y="0"/>
                  </a:moveTo>
                  <a:lnTo>
                    <a:pt x="2887003" y="0"/>
                  </a:lnTo>
                  <a:lnTo>
                    <a:pt x="2887003" y="2591085"/>
                  </a:lnTo>
                  <a:lnTo>
                    <a:pt x="0" y="25910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30" name="TextBox 30"/>
            <p:cNvSpPr txBox="1"/>
            <p:nvPr/>
          </p:nvSpPr>
          <p:spPr>
            <a:xfrm>
              <a:off x="9589132" y="4342395"/>
              <a:ext cx="7381024" cy="1141274"/>
            </a:xfrm>
            <a:prstGeom prst="rect">
              <a:avLst/>
            </a:prstGeom>
          </p:spPr>
          <p:txBody>
            <a:bodyPr wrap="square" lIns="0" tIns="0" rIns="0" bIns="0" rtlCol="0" anchor="t">
              <a:spAutoFit/>
            </a:bodyPr>
            <a:lstStyle/>
            <a:p>
              <a:pPr algn="ctr">
                <a:lnSpc>
                  <a:spcPts val="4399"/>
                </a:lnSpc>
              </a:pPr>
              <a:r>
                <a:rPr lang="en-US" sz="3999" dirty="0">
                  <a:solidFill>
                    <a:srgbClr val="FFFFFF"/>
                  </a:solidFill>
                  <a:latin typeface="League Spartan"/>
                </a:rPr>
                <a:t>Enterprise Search Tool Using Machine Learning</a:t>
              </a:r>
            </a:p>
          </p:txBody>
        </p:sp>
        <p:sp>
          <p:nvSpPr>
            <p:cNvPr id="31" name="TextBox 31"/>
            <p:cNvSpPr txBox="1"/>
            <p:nvPr/>
          </p:nvSpPr>
          <p:spPr>
            <a:xfrm>
              <a:off x="9613598" y="5901334"/>
              <a:ext cx="7356558" cy="3551357"/>
            </a:xfrm>
            <a:prstGeom prst="rect">
              <a:avLst/>
            </a:prstGeom>
          </p:spPr>
          <p:txBody>
            <a:bodyPr wrap="square" lIns="0" tIns="0" rIns="0" bIns="0" rtlCol="0" anchor="t">
              <a:spAutoFit/>
            </a:bodyPr>
            <a:lstStyle/>
            <a:p>
              <a:pPr algn="just">
                <a:lnSpc>
                  <a:spcPts val="3080"/>
                </a:lnSpc>
              </a:pPr>
              <a:r>
                <a:rPr lang="en-US" sz="2200" dirty="0">
                  <a:solidFill>
                    <a:srgbClr val="000000"/>
                  </a:solidFill>
                  <a:latin typeface="Open Sans"/>
                </a:rPr>
                <a:t>To enhance workflows, increase staff productivity, and reduce costs associated with document processing, Gilead Sciences leveraged machine learning on AWS to develop an AI-powered enterprise</a:t>
              </a:r>
            </a:p>
            <a:p>
              <a:pPr algn="just">
                <a:lnSpc>
                  <a:spcPts val="3080"/>
                </a:lnSpc>
              </a:pPr>
              <a:r>
                <a:rPr lang="en-US" sz="2200" dirty="0">
                  <a:solidFill>
                    <a:srgbClr val="000000"/>
                  </a:solidFill>
                  <a:latin typeface="Open Sans"/>
                </a:rPr>
                <a:t>search tool. This tool enables</a:t>
              </a:r>
            </a:p>
            <a:p>
              <a:pPr algn="just">
                <a:lnSpc>
                  <a:spcPts val="3080"/>
                </a:lnSpc>
              </a:pPr>
              <a:r>
                <a:rPr lang="en-US" sz="2200" dirty="0">
                  <a:solidFill>
                    <a:srgbClr val="000000"/>
                  </a:solidFill>
                  <a:latin typeface="Open Sans"/>
                </a:rPr>
                <a:t>quick and accurate retrieval of</a:t>
              </a:r>
            </a:p>
            <a:p>
              <a:pPr algn="just">
                <a:lnSpc>
                  <a:spcPts val="3080"/>
                </a:lnSpc>
              </a:pPr>
              <a:r>
                <a:rPr lang="en-US" sz="2200" dirty="0">
                  <a:solidFill>
                    <a:srgbClr val="000000"/>
                  </a:solidFill>
                  <a:latin typeface="Open Sans"/>
                </a:rPr>
                <a:t>information, empowering</a:t>
              </a:r>
            </a:p>
            <a:p>
              <a:pPr algn="just">
                <a:lnSpc>
                  <a:spcPts val="3080"/>
                </a:lnSpc>
              </a:pPr>
              <a:r>
                <a:rPr lang="en-US" sz="2200" dirty="0">
                  <a:solidFill>
                    <a:srgbClr val="000000"/>
                  </a:solidFill>
                  <a:latin typeface="Open Sans"/>
                </a:rPr>
                <a:t>employees to make informed</a:t>
              </a:r>
            </a:p>
            <a:p>
              <a:pPr algn="just">
                <a:lnSpc>
                  <a:spcPts val="3080"/>
                </a:lnSpc>
              </a:pPr>
              <a:r>
                <a:rPr lang="en-US" sz="2200" dirty="0">
                  <a:solidFill>
                    <a:srgbClr val="000000"/>
                  </a:solidFill>
                  <a:latin typeface="Open Sans"/>
                </a:rPr>
                <a:t>decisions.</a:t>
              </a:r>
            </a:p>
          </p:txBody>
        </p:sp>
      </p:grpSp>
      <p:sp>
        <p:nvSpPr>
          <p:cNvPr id="32" name="AutoShape 32"/>
          <p:cNvSpPr/>
          <p:nvPr/>
        </p:nvSpPr>
        <p:spPr>
          <a:xfrm>
            <a:off x="1028671" y="1689065"/>
            <a:ext cx="4252817" cy="6385"/>
          </a:xfrm>
          <a:prstGeom prst="line">
            <a:avLst/>
          </a:prstGeom>
          <a:ln w="38100" cap="flat">
            <a:solidFill>
              <a:srgbClr val="FFFFFF"/>
            </a:solidFill>
            <a:prstDash val="solid"/>
            <a:headEnd type="none" w="sm" len="sm"/>
            <a:tailEnd type="none" w="sm" len="sm"/>
          </a:ln>
        </p:spPr>
        <p:txBody>
          <a:bodyPr/>
          <a:lstStyle/>
          <a:p>
            <a:endParaRPr lang="en-IN"/>
          </a:p>
        </p:txBody>
      </p:sp>
      <p:pic>
        <p:nvPicPr>
          <p:cNvPr id="34" name="Audio 33">
            <a:hlinkClick r:id="" action="ppaction://media"/>
            <a:extLst>
              <a:ext uri="{FF2B5EF4-FFF2-40B4-BE49-F238E27FC236}">
                <a16:creationId xmlns:a16="http://schemas.microsoft.com/office/drawing/2014/main" id="{223F91A2-2A10-0781-BB5C-F39B9E8ED3F0}"/>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50000" t="-118750" r="-250000" b="-118750"/>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100"/>
    </mc:Choice>
    <mc:Fallback>
      <p:transition spd="slow" advTm="8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par>
                                <p:cTn id="7" presetID="42"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fade">
                                      <p:cBhvr>
                                        <p:cTn id="9" dur="1000"/>
                                        <p:tgtEl>
                                          <p:spTgt spid="32"/>
                                        </p:tgtEl>
                                      </p:cBhvr>
                                    </p:animEffect>
                                    <p:anim calcmode="lin" valueType="num">
                                      <p:cBhvr>
                                        <p:cTn id="10" dur="1000" fill="hold"/>
                                        <p:tgtEl>
                                          <p:spTgt spid="32"/>
                                        </p:tgtEl>
                                        <p:attrNameLst>
                                          <p:attrName>ppt_x</p:attrName>
                                        </p:attrNameLst>
                                      </p:cBhvr>
                                      <p:tavLst>
                                        <p:tav tm="0">
                                          <p:val>
                                            <p:strVal val="#ppt_x"/>
                                          </p:val>
                                        </p:tav>
                                        <p:tav tm="100000">
                                          <p:val>
                                            <p:strVal val="#ppt_x"/>
                                          </p:val>
                                        </p:tav>
                                      </p:tavLst>
                                    </p:anim>
                                    <p:anim calcmode="lin" valueType="num">
                                      <p:cBhvr>
                                        <p:cTn id="11" dur="1000" fill="hold"/>
                                        <p:tgtEl>
                                          <p:spTgt spid="3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34"/>
                </p:tgtEl>
              </p:cMediaNode>
            </p:audio>
          </p:childTnLst>
        </p:cTn>
      </p:par>
    </p:tnLst>
    <p:bldLst>
      <p:bldP spid="29" grpId="0"/>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3B1CF95-1B23-C404-2BE0-DBC7819B6F17}"/>
              </a:ext>
            </a:extLst>
          </p:cNvPr>
          <p:cNvGrpSpPr/>
          <p:nvPr/>
        </p:nvGrpSpPr>
        <p:grpSpPr>
          <a:xfrm>
            <a:off x="163298" y="2600416"/>
            <a:ext cx="8980702" cy="7515632"/>
            <a:chOff x="163298" y="2600416"/>
            <a:chExt cx="8980702" cy="7515632"/>
          </a:xfrm>
        </p:grpSpPr>
        <p:sp>
          <p:nvSpPr>
            <p:cNvPr id="2" name="Freeform 2"/>
            <p:cNvSpPr/>
            <p:nvPr/>
          </p:nvSpPr>
          <p:spPr>
            <a:xfrm>
              <a:off x="3158209" y="5294972"/>
              <a:ext cx="5985791" cy="3963328"/>
            </a:xfrm>
            <a:custGeom>
              <a:avLst/>
              <a:gdLst/>
              <a:ahLst/>
              <a:cxnLst/>
              <a:rect l="l" t="t" r="r" b="b"/>
              <a:pathLst>
                <a:path w="5985791" h="3963328">
                  <a:moveTo>
                    <a:pt x="0" y="0"/>
                  </a:moveTo>
                  <a:lnTo>
                    <a:pt x="5985791" y="0"/>
                  </a:lnTo>
                  <a:lnTo>
                    <a:pt x="5985791" y="3963328"/>
                  </a:lnTo>
                  <a:lnTo>
                    <a:pt x="0" y="3963328"/>
                  </a:lnTo>
                  <a:lnTo>
                    <a:pt x="0" y="0"/>
                  </a:lnTo>
                  <a:close/>
                </a:path>
              </a:pathLst>
            </a:custGeom>
            <a:blipFill>
              <a:blip r:embed="rId5"/>
              <a:stretch>
                <a:fillRect/>
              </a:stretch>
            </a:blipFill>
          </p:spPr>
          <p:txBody>
            <a:bodyPr/>
            <a:lstStyle/>
            <a:p>
              <a:endParaRPr lang="en-IN"/>
            </a:p>
          </p:txBody>
        </p:sp>
        <p:sp>
          <p:nvSpPr>
            <p:cNvPr id="3" name="Freeform 3"/>
            <p:cNvSpPr/>
            <p:nvPr/>
          </p:nvSpPr>
          <p:spPr>
            <a:xfrm>
              <a:off x="163298" y="6707898"/>
              <a:ext cx="2994912" cy="3408150"/>
            </a:xfrm>
            <a:custGeom>
              <a:avLst/>
              <a:gdLst/>
              <a:ahLst/>
              <a:cxnLst/>
              <a:rect l="l" t="t" r="r" b="b"/>
              <a:pathLst>
                <a:path w="2994912" h="3408150">
                  <a:moveTo>
                    <a:pt x="0" y="0"/>
                  </a:moveTo>
                  <a:lnTo>
                    <a:pt x="2994911" y="0"/>
                  </a:lnTo>
                  <a:lnTo>
                    <a:pt x="2994911" y="3408149"/>
                  </a:lnTo>
                  <a:lnTo>
                    <a:pt x="0" y="34081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TextBox 8"/>
            <p:cNvSpPr txBox="1"/>
            <p:nvPr/>
          </p:nvSpPr>
          <p:spPr>
            <a:xfrm>
              <a:off x="1028700" y="2600416"/>
              <a:ext cx="7815082" cy="2310653"/>
            </a:xfrm>
            <a:prstGeom prst="rect">
              <a:avLst/>
            </a:prstGeom>
          </p:spPr>
          <p:txBody>
            <a:bodyPr lIns="0" tIns="0" rIns="0" bIns="0" rtlCol="0" anchor="t">
              <a:spAutoFit/>
            </a:bodyPr>
            <a:lstStyle/>
            <a:p>
              <a:pPr algn="just">
                <a:lnSpc>
                  <a:spcPts val="3019"/>
                </a:lnSpc>
              </a:pPr>
              <a:r>
                <a:rPr lang="en-US" sz="2537" dirty="0">
                  <a:solidFill>
                    <a:srgbClr val="000000"/>
                  </a:solidFill>
                  <a:latin typeface="Poppins"/>
                </a:rPr>
                <a:t>Gilead Sciences invests heavily in clinical trials and research initiatives to continuously drive medical advancements. By collaborating with leading institutions and researchers worldwide, Gilead aims to expand treatment options and improve patient outcomes.</a:t>
              </a:r>
            </a:p>
          </p:txBody>
        </p:sp>
      </p:grpSp>
      <p:grpSp>
        <p:nvGrpSpPr>
          <p:cNvPr id="13" name="Group 12">
            <a:extLst>
              <a:ext uri="{FF2B5EF4-FFF2-40B4-BE49-F238E27FC236}">
                <a16:creationId xmlns:a16="http://schemas.microsoft.com/office/drawing/2014/main" id="{60F3A559-93A8-A1EB-D581-636B06DF5395}"/>
              </a:ext>
            </a:extLst>
          </p:cNvPr>
          <p:cNvGrpSpPr/>
          <p:nvPr/>
        </p:nvGrpSpPr>
        <p:grpSpPr>
          <a:xfrm>
            <a:off x="1028700" y="1014413"/>
            <a:ext cx="7815082" cy="1461501"/>
            <a:chOff x="1028700" y="1014413"/>
            <a:chExt cx="7815082" cy="1461501"/>
          </a:xfrm>
        </p:grpSpPr>
        <p:sp>
          <p:nvSpPr>
            <p:cNvPr id="7" name="TextBox 7"/>
            <p:cNvSpPr txBox="1"/>
            <p:nvPr/>
          </p:nvSpPr>
          <p:spPr>
            <a:xfrm>
              <a:off x="1028700" y="1014413"/>
              <a:ext cx="7815082" cy="1357313"/>
            </a:xfrm>
            <a:prstGeom prst="rect">
              <a:avLst/>
            </a:prstGeom>
          </p:spPr>
          <p:txBody>
            <a:bodyPr lIns="0" tIns="0" rIns="0" bIns="0" rtlCol="0" anchor="t">
              <a:spAutoFit/>
            </a:bodyPr>
            <a:lstStyle/>
            <a:p>
              <a:pPr>
                <a:lnSpc>
                  <a:spcPts val="5175"/>
                </a:lnSpc>
              </a:pPr>
              <a:r>
                <a:rPr lang="en-US" sz="4500" dirty="0">
                  <a:solidFill>
                    <a:srgbClr val="C50A3B"/>
                  </a:solidFill>
                  <a:latin typeface="Poppins Bold"/>
                </a:rPr>
                <a:t>Clinical Trials and Research Initiatives</a:t>
              </a:r>
            </a:p>
          </p:txBody>
        </p:sp>
        <p:sp>
          <p:nvSpPr>
            <p:cNvPr id="9" name="AutoShape 9"/>
            <p:cNvSpPr/>
            <p:nvPr/>
          </p:nvSpPr>
          <p:spPr>
            <a:xfrm>
              <a:off x="1028700" y="2475914"/>
              <a:ext cx="7815082" cy="0"/>
            </a:xfrm>
            <a:prstGeom prst="line">
              <a:avLst/>
            </a:prstGeom>
            <a:ln w="50800" cap="flat">
              <a:solidFill>
                <a:srgbClr val="C50A3B"/>
              </a:solidFill>
              <a:prstDash val="solid"/>
              <a:headEnd type="none" w="sm" len="sm"/>
              <a:tailEnd type="none" w="sm" len="sm"/>
            </a:ln>
          </p:spPr>
          <p:txBody>
            <a:bodyPr/>
            <a:lstStyle/>
            <a:p>
              <a:endParaRPr lang="en-IN"/>
            </a:p>
          </p:txBody>
        </p:sp>
      </p:grpSp>
      <p:grpSp>
        <p:nvGrpSpPr>
          <p:cNvPr id="15" name="Group 14">
            <a:extLst>
              <a:ext uri="{FF2B5EF4-FFF2-40B4-BE49-F238E27FC236}">
                <a16:creationId xmlns:a16="http://schemas.microsoft.com/office/drawing/2014/main" id="{2509BF1A-A4BE-CC91-3B6B-578206A8A07F}"/>
              </a:ext>
            </a:extLst>
          </p:cNvPr>
          <p:cNvGrpSpPr/>
          <p:nvPr/>
        </p:nvGrpSpPr>
        <p:grpSpPr>
          <a:xfrm>
            <a:off x="8905989" y="230950"/>
            <a:ext cx="9163159" cy="9027350"/>
            <a:chOff x="8905989" y="230950"/>
            <a:chExt cx="9163159" cy="9027350"/>
          </a:xfrm>
        </p:grpSpPr>
        <p:sp>
          <p:nvSpPr>
            <p:cNvPr id="4" name="Freeform 4"/>
            <p:cNvSpPr/>
            <p:nvPr/>
          </p:nvSpPr>
          <p:spPr>
            <a:xfrm>
              <a:off x="13710634" y="230950"/>
              <a:ext cx="4358514" cy="3884729"/>
            </a:xfrm>
            <a:custGeom>
              <a:avLst/>
              <a:gdLst/>
              <a:ahLst/>
              <a:cxnLst/>
              <a:rect l="l" t="t" r="r" b="b"/>
              <a:pathLst>
                <a:path w="4358514" h="3884729">
                  <a:moveTo>
                    <a:pt x="0" y="0"/>
                  </a:moveTo>
                  <a:lnTo>
                    <a:pt x="4358514" y="0"/>
                  </a:lnTo>
                  <a:lnTo>
                    <a:pt x="4358514" y="3884728"/>
                  </a:lnTo>
                  <a:lnTo>
                    <a:pt x="0" y="3884728"/>
                  </a:lnTo>
                  <a:lnTo>
                    <a:pt x="0" y="0"/>
                  </a:lnTo>
                  <a:close/>
                </a:path>
              </a:pathLst>
            </a:custGeom>
            <a:blipFill>
              <a:blip r:embed="rId8"/>
              <a:stretch>
                <a:fillRect l="-5519" r="-28097"/>
              </a:stretch>
            </a:blipFill>
          </p:spPr>
          <p:txBody>
            <a:bodyPr/>
            <a:lstStyle/>
            <a:p>
              <a:endParaRPr lang="en-IN"/>
            </a:p>
          </p:txBody>
        </p:sp>
        <p:sp>
          <p:nvSpPr>
            <p:cNvPr id="5" name="Freeform 5"/>
            <p:cNvSpPr/>
            <p:nvPr/>
          </p:nvSpPr>
          <p:spPr>
            <a:xfrm>
              <a:off x="8905989" y="1612235"/>
              <a:ext cx="4804645" cy="3147042"/>
            </a:xfrm>
            <a:custGeom>
              <a:avLst/>
              <a:gdLst/>
              <a:ahLst/>
              <a:cxnLst/>
              <a:rect l="l" t="t" r="r" b="b"/>
              <a:pathLst>
                <a:path w="4804645" h="3147042">
                  <a:moveTo>
                    <a:pt x="0" y="0"/>
                  </a:moveTo>
                  <a:lnTo>
                    <a:pt x="4804645" y="0"/>
                  </a:lnTo>
                  <a:lnTo>
                    <a:pt x="4804645" y="3147043"/>
                  </a:lnTo>
                  <a:lnTo>
                    <a:pt x="0" y="3147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TextBox 11"/>
            <p:cNvSpPr txBox="1"/>
            <p:nvPr/>
          </p:nvSpPr>
          <p:spPr>
            <a:xfrm>
              <a:off x="9444218" y="6559503"/>
              <a:ext cx="7815082" cy="2698797"/>
            </a:xfrm>
            <a:prstGeom prst="rect">
              <a:avLst/>
            </a:prstGeom>
          </p:spPr>
          <p:txBody>
            <a:bodyPr lIns="0" tIns="0" rIns="0" bIns="0" rtlCol="0" anchor="t">
              <a:spAutoFit/>
            </a:bodyPr>
            <a:lstStyle/>
            <a:p>
              <a:pPr algn="just">
                <a:lnSpc>
                  <a:spcPts val="3019"/>
                </a:lnSpc>
              </a:pPr>
              <a:r>
                <a:rPr lang="en-US" sz="2537" dirty="0">
                  <a:solidFill>
                    <a:srgbClr val="000000"/>
                  </a:solidFill>
                  <a:latin typeface="Poppins"/>
                </a:rPr>
                <a:t>Gilead Sciences is dedicated to supporting patients and advocating for their needs. Through various programs and initiatives, Gilead ensures access to life-saving treatments and provides resources for disease management, education, and emotional support.</a:t>
              </a:r>
            </a:p>
          </p:txBody>
        </p:sp>
      </p:grpSp>
      <p:grpSp>
        <p:nvGrpSpPr>
          <p:cNvPr id="14" name="Group 13">
            <a:extLst>
              <a:ext uri="{FF2B5EF4-FFF2-40B4-BE49-F238E27FC236}">
                <a16:creationId xmlns:a16="http://schemas.microsoft.com/office/drawing/2014/main" id="{2A168CBE-D51C-FE5B-BACE-DFE03A789116}"/>
              </a:ext>
            </a:extLst>
          </p:cNvPr>
          <p:cNvGrpSpPr/>
          <p:nvPr/>
        </p:nvGrpSpPr>
        <p:grpSpPr>
          <a:xfrm>
            <a:off x="9444218" y="4949778"/>
            <a:ext cx="7815082" cy="1504950"/>
            <a:chOff x="9444218" y="4949778"/>
            <a:chExt cx="7815082" cy="1504950"/>
          </a:xfrm>
        </p:grpSpPr>
        <p:sp>
          <p:nvSpPr>
            <p:cNvPr id="10" name="TextBox 10"/>
            <p:cNvSpPr txBox="1"/>
            <p:nvPr/>
          </p:nvSpPr>
          <p:spPr>
            <a:xfrm>
              <a:off x="9444218" y="4949778"/>
              <a:ext cx="7815082" cy="1362075"/>
            </a:xfrm>
            <a:prstGeom prst="rect">
              <a:avLst/>
            </a:prstGeom>
          </p:spPr>
          <p:txBody>
            <a:bodyPr lIns="0" tIns="0" rIns="0" bIns="0" rtlCol="0" anchor="t">
              <a:spAutoFit/>
            </a:bodyPr>
            <a:lstStyle/>
            <a:p>
              <a:pPr>
                <a:lnSpc>
                  <a:spcPts val="5175"/>
                </a:lnSpc>
              </a:pPr>
              <a:r>
                <a:rPr lang="en-US" sz="4500" dirty="0">
                  <a:solidFill>
                    <a:srgbClr val="C50A3B"/>
                  </a:solidFill>
                  <a:latin typeface="Poppins Bold"/>
                </a:rPr>
                <a:t>Patient Support and Advocacy Programs </a:t>
              </a:r>
            </a:p>
          </p:txBody>
        </p:sp>
        <p:sp>
          <p:nvSpPr>
            <p:cNvPr id="12" name="AutoShape 12"/>
            <p:cNvSpPr/>
            <p:nvPr/>
          </p:nvSpPr>
          <p:spPr>
            <a:xfrm>
              <a:off x="9444218" y="6454728"/>
              <a:ext cx="7815082" cy="0"/>
            </a:xfrm>
            <a:prstGeom prst="line">
              <a:avLst/>
            </a:prstGeom>
            <a:ln w="38100" cap="flat">
              <a:solidFill>
                <a:srgbClr val="C50A3B"/>
              </a:solidFill>
              <a:prstDash val="solid"/>
              <a:headEnd type="none" w="sm" len="sm"/>
              <a:tailEnd type="none" w="sm" len="sm"/>
            </a:ln>
          </p:spPr>
          <p:txBody>
            <a:bodyPr/>
            <a:lstStyle/>
            <a:p>
              <a:endParaRPr lang="en-IN"/>
            </a:p>
          </p:txBody>
        </p:sp>
      </p:grpSp>
      <p:pic>
        <p:nvPicPr>
          <p:cNvPr id="16" name="Audio 15">
            <a:hlinkClick r:id="" action="ppaction://media"/>
            <a:extLst>
              <a:ext uri="{FF2B5EF4-FFF2-40B4-BE49-F238E27FC236}">
                <a16:creationId xmlns:a16="http://schemas.microsoft.com/office/drawing/2014/main" id="{F81BD677-CD39-77BA-0C1E-C16B96C7902A}"/>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50000" t="-118750" r="-250000" b="-118750"/>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33"/>
    </mc:Choice>
    <mc:Fallback>
      <p:transition spd="slow" advTm="6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2" presetClass="entr" presetSubtype="4"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500" fill="hold"/>
                                        <p:tgtEl>
                                          <p:spTgt spid="13"/>
                                        </p:tgtEl>
                                        <p:attrNameLst>
                                          <p:attrName>ppt_x</p:attrName>
                                        </p:attrNameLst>
                                      </p:cBhvr>
                                      <p:tavLst>
                                        <p:tav tm="0">
                                          <p:val>
                                            <p:strVal val="#ppt_x"/>
                                          </p:val>
                                        </p:tav>
                                        <p:tav tm="100000">
                                          <p:val>
                                            <p:strVal val="#ppt_x"/>
                                          </p:val>
                                        </p:tav>
                                      </p:tavLst>
                                    </p:anim>
                                    <p:anim calcmode="lin" valueType="num">
                                      <p:cBhvr additive="base">
                                        <p:cTn id="10" dur="500" fill="hold"/>
                                        <p:tgtEl>
                                          <p:spTgt spid="13"/>
                                        </p:tgtEl>
                                        <p:attrNameLst>
                                          <p:attrName>ppt_y</p:attrName>
                                        </p:attrNameLst>
                                      </p:cBhvr>
                                      <p:tavLst>
                                        <p:tav tm="0">
                                          <p:val>
                                            <p:strVal val="1+#ppt_h/2"/>
                                          </p:val>
                                        </p:tav>
                                        <p:tav tm="100000">
                                          <p:val>
                                            <p:strVal val="#ppt_y"/>
                                          </p:val>
                                        </p:tav>
                                      </p:tavLst>
                                    </p:anim>
                                  </p:childTnLst>
                                </p:cTn>
                              </p:par>
                            </p:childTnLst>
                          </p:cTn>
                        </p:par>
                        <p:par>
                          <p:cTn id="11" fill="hold">
                            <p:stCondLst>
                              <p:cond delay="500"/>
                            </p:stCondLst>
                            <p:childTnLst>
                              <p:par>
                                <p:cTn id="12" presetID="42" presetClass="entr" presetSubtype="0" fill="hold"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42" presetClass="entr" presetSubtype="0" fill="hold" nodeType="afterEffect">
                                  <p:stCondLst>
                                    <p:cond delay="5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3174" y="5117886"/>
            <a:ext cx="5050655" cy="5169114"/>
          </a:xfrm>
          <a:custGeom>
            <a:avLst/>
            <a:gdLst/>
            <a:ahLst/>
            <a:cxnLst/>
            <a:rect l="l" t="t" r="r" b="b"/>
            <a:pathLst>
              <a:path w="5050655" h="5169114">
                <a:moveTo>
                  <a:pt x="0" y="0"/>
                </a:moveTo>
                <a:lnTo>
                  <a:pt x="5050655" y="0"/>
                </a:lnTo>
                <a:lnTo>
                  <a:pt x="5050655" y="5169114"/>
                </a:lnTo>
                <a:lnTo>
                  <a:pt x="0" y="5169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3" name="Freeform 3"/>
          <p:cNvSpPr/>
          <p:nvPr/>
        </p:nvSpPr>
        <p:spPr>
          <a:xfrm>
            <a:off x="-6830981" y="4257076"/>
            <a:ext cx="12829626" cy="12059848"/>
          </a:xfrm>
          <a:custGeom>
            <a:avLst/>
            <a:gdLst/>
            <a:ahLst/>
            <a:cxnLst/>
            <a:rect l="l" t="t" r="r" b="b"/>
            <a:pathLst>
              <a:path w="12829626" h="12059848">
                <a:moveTo>
                  <a:pt x="0" y="0"/>
                </a:moveTo>
                <a:lnTo>
                  <a:pt x="12829626" y="0"/>
                </a:lnTo>
                <a:lnTo>
                  <a:pt x="12829626" y="12059848"/>
                </a:lnTo>
                <a:lnTo>
                  <a:pt x="0" y="12059848"/>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txBody>
          <a:bodyPr/>
          <a:lstStyle/>
          <a:p>
            <a:endParaRPr lang="en-IN"/>
          </a:p>
        </p:txBody>
      </p:sp>
      <p:sp>
        <p:nvSpPr>
          <p:cNvPr id="5" name="Freeform 5"/>
          <p:cNvSpPr/>
          <p:nvPr/>
        </p:nvSpPr>
        <p:spPr>
          <a:xfrm rot="457335">
            <a:off x="7845491" y="8491812"/>
            <a:ext cx="4384794" cy="1511062"/>
          </a:xfrm>
          <a:custGeom>
            <a:avLst/>
            <a:gdLst/>
            <a:ahLst/>
            <a:cxnLst/>
            <a:rect l="l" t="t" r="r" b="b"/>
            <a:pathLst>
              <a:path w="4384794" h="1511062">
                <a:moveTo>
                  <a:pt x="0" y="0"/>
                </a:moveTo>
                <a:lnTo>
                  <a:pt x="4384795" y="0"/>
                </a:lnTo>
                <a:lnTo>
                  <a:pt x="4384795" y="1511062"/>
                </a:lnTo>
                <a:lnTo>
                  <a:pt x="0" y="1511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6" name="Freeform 6"/>
          <p:cNvSpPr/>
          <p:nvPr/>
        </p:nvSpPr>
        <p:spPr>
          <a:xfrm>
            <a:off x="12828754" y="4942048"/>
            <a:ext cx="4834173" cy="4834173"/>
          </a:xfrm>
          <a:custGeom>
            <a:avLst/>
            <a:gdLst/>
            <a:ahLst/>
            <a:cxnLst/>
            <a:rect l="l" t="t" r="r" b="b"/>
            <a:pathLst>
              <a:path w="4834173" h="4834173">
                <a:moveTo>
                  <a:pt x="0" y="0"/>
                </a:moveTo>
                <a:lnTo>
                  <a:pt x="4834173" y="0"/>
                </a:lnTo>
                <a:lnTo>
                  <a:pt x="4834173" y="4834173"/>
                </a:lnTo>
                <a:lnTo>
                  <a:pt x="0" y="4834173"/>
                </a:lnTo>
                <a:lnTo>
                  <a:pt x="0" y="0"/>
                </a:lnTo>
                <a:close/>
              </a:path>
            </a:pathLst>
          </a:custGeom>
          <a:blipFill>
            <a:blip r:embed="rId11"/>
            <a:stretch>
              <a:fillRect/>
            </a:stretch>
          </a:blipFill>
        </p:spPr>
        <p:txBody>
          <a:bodyPr/>
          <a:lstStyle/>
          <a:p>
            <a:endParaRPr lang="en-IN"/>
          </a:p>
        </p:txBody>
      </p:sp>
      <p:grpSp>
        <p:nvGrpSpPr>
          <p:cNvPr id="11" name="Group 10">
            <a:extLst>
              <a:ext uri="{FF2B5EF4-FFF2-40B4-BE49-F238E27FC236}">
                <a16:creationId xmlns:a16="http://schemas.microsoft.com/office/drawing/2014/main" id="{53172894-D31D-5D55-0280-A27A9DC58C1A}"/>
              </a:ext>
            </a:extLst>
          </p:cNvPr>
          <p:cNvGrpSpPr/>
          <p:nvPr/>
        </p:nvGrpSpPr>
        <p:grpSpPr>
          <a:xfrm>
            <a:off x="1028700" y="0"/>
            <a:ext cx="16230600" cy="2642666"/>
            <a:chOff x="1028700" y="0"/>
            <a:chExt cx="16230600" cy="2642666"/>
          </a:xfrm>
        </p:grpSpPr>
        <p:sp>
          <p:nvSpPr>
            <p:cNvPr id="4" name="Freeform 4"/>
            <p:cNvSpPr/>
            <p:nvPr/>
          </p:nvSpPr>
          <p:spPr>
            <a:xfrm>
              <a:off x="12533333" y="0"/>
              <a:ext cx="4725967" cy="2642666"/>
            </a:xfrm>
            <a:custGeom>
              <a:avLst/>
              <a:gdLst/>
              <a:ahLst/>
              <a:cxnLst/>
              <a:rect l="l" t="t" r="r" b="b"/>
              <a:pathLst>
                <a:path w="4725967" h="2642666">
                  <a:moveTo>
                    <a:pt x="0" y="0"/>
                  </a:moveTo>
                  <a:lnTo>
                    <a:pt x="4725967" y="0"/>
                  </a:lnTo>
                  <a:lnTo>
                    <a:pt x="4725967" y="2642666"/>
                  </a:lnTo>
                  <a:lnTo>
                    <a:pt x="0" y="2642666"/>
                  </a:lnTo>
                  <a:lnTo>
                    <a:pt x="0" y="0"/>
                  </a:lnTo>
                  <a:close/>
                </a:path>
              </a:pathLst>
            </a:custGeom>
            <a:blipFill>
              <a:blip r:embed="rId12"/>
              <a:stretch>
                <a:fillRect t="-41334" b="-37498"/>
              </a:stretch>
            </a:blipFill>
          </p:spPr>
          <p:txBody>
            <a:bodyPr/>
            <a:lstStyle/>
            <a:p>
              <a:endParaRPr lang="en-IN"/>
            </a:p>
          </p:txBody>
        </p:sp>
        <p:sp>
          <p:nvSpPr>
            <p:cNvPr id="7" name="TextBox 7"/>
            <p:cNvSpPr txBox="1"/>
            <p:nvPr/>
          </p:nvSpPr>
          <p:spPr>
            <a:xfrm>
              <a:off x="1028700" y="1357426"/>
              <a:ext cx="7657562" cy="1151890"/>
            </a:xfrm>
            <a:prstGeom prst="rect">
              <a:avLst/>
            </a:prstGeom>
          </p:spPr>
          <p:txBody>
            <a:bodyPr lIns="0" tIns="0" rIns="0" bIns="0" rtlCol="0" anchor="t">
              <a:spAutoFit/>
            </a:bodyPr>
            <a:lstStyle/>
            <a:p>
              <a:pPr>
                <a:lnSpc>
                  <a:spcPts val="8959"/>
                </a:lnSpc>
              </a:pPr>
              <a:r>
                <a:rPr lang="en-US" sz="6399" dirty="0">
                  <a:solidFill>
                    <a:srgbClr val="C50A3B"/>
                  </a:solidFill>
                  <a:latin typeface="Poppins Bold"/>
                </a:rPr>
                <a:t>CONCLUSION</a:t>
              </a:r>
            </a:p>
          </p:txBody>
        </p:sp>
      </p:grpSp>
      <p:sp>
        <p:nvSpPr>
          <p:cNvPr id="8" name="TextBox 8"/>
          <p:cNvSpPr txBox="1"/>
          <p:nvPr/>
        </p:nvSpPr>
        <p:spPr>
          <a:xfrm>
            <a:off x="1047750" y="2604566"/>
            <a:ext cx="16211550" cy="2327957"/>
          </a:xfrm>
          <a:prstGeom prst="rect">
            <a:avLst/>
          </a:prstGeom>
        </p:spPr>
        <p:txBody>
          <a:bodyPr lIns="0" tIns="0" rIns="0" bIns="0" rtlCol="0" anchor="t">
            <a:spAutoFit/>
          </a:bodyPr>
          <a:lstStyle/>
          <a:p>
            <a:pPr algn="just">
              <a:lnSpc>
                <a:spcPts val="3614"/>
              </a:lnSpc>
            </a:pPr>
            <a:r>
              <a:rPr lang="en-US" sz="3037" dirty="0">
                <a:solidFill>
                  <a:srgbClr val="000000"/>
                </a:solidFill>
                <a:latin typeface="Poppins"/>
              </a:rPr>
              <a:t>In conclusion, Gilead Sciences remains committed to advancing innovative medicines, addressing global health challenges, and creating a healthier world for all individuals. With a strong focus on key therapeutic areas and recent breakthroughs in HIV, COVID-19, and oncology treatments, Gilead is poised to make significant contributions to the field of biopharmaceuticals.</a:t>
            </a:r>
          </a:p>
        </p:txBody>
      </p:sp>
      <p:sp>
        <p:nvSpPr>
          <p:cNvPr id="9" name="TextBox 9"/>
          <p:cNvSpPr txBox="1"/>
          <p:nvPr/>
        </p:nvSpPr>
        <p:spPr>
          <a:xfrm>
            <a:off x="5998645" y="6444825"/>
            <a:ext cx="7657562" cy="1151890"/>
          </a:xfrm>
          <a:prstGeom prst="rect">
            <a:avLst/>
          </a:prstGeom>
        </p:spPr>
        <p:txBody>
          <a:bodyPr lIns="0" tIns="0" rIns="0" bIns="0" rtlCol="0" anchor="t">
            <a:spAutoFit/>
          </a:bodyPr>
          <a:lstStyle/>
          <a:p>
            <a:pPr>
              <a:lnSpc>
                <a:spcPts val="8959"/>
              </a:lnSpc>
            </a:pPr>
            <a:r>
              <a:rPr lang="en-US" sz="6399" dirty="0">
                <a:solidFill>
                  <a:srgbClr val="C50A3B"/>
                </a:solidFill>
                <a:latin typeface="Poppins Bold"/>
              </a:rPr>
              <a:t>REFERENCES</a:t>
            </a:r>
          </a:p>
        </p:txBody>
      </p:sp>
      <p:sp>
        <p:nvSpPr>
          <p:cNvPr id="10" name="TextBox 10"/>
          <p:cNvSpPr txBox="1"/>
          <p:nvPr/>
        </p:nvSpPr>
        <p:spPr>
          <a:xfrm>
            <a:off x="5998645" y="7691965"/>
            <a:ext cx="4028028" cy="1870757"/>
          </a:xfrm>
          <a:prstGeom prst="rect">
            <a:avLst/>
          </a:prstGeom>
        </p:spPr>
        <p:txBody>
          <a:bodyPr lIns="0" tIns="0" rIns="0" bIns="0" rtlCol="0" anchor="t">
            <a:spAutoFit/>
          </a:bodyPr>
          <a:lstStyle/>
          <a:p>
            <a:pPr algn="just">
              <a:lnSpc>
                <a:spcPts val="3614"/>
              </a:lnSpc>
            </a:pPr>
            <a:r>
              <a:rPr lang="en-US" sz="3037" dirty="0">
                <a:solidFill>
                  <a:srgbClr val="000000"/>
                </a:solidFill>
                <a:latin typeface="Poppins"/>
              </a:rPr>
              <a:t>For references,</a:t>
            </a:r>
          </a:p>
          <a:p>
            <a:pPr algn="just">
              <a:lnSpc>
                <a:spcPts val="3614"/>
              </a:lnSpc>
            </a:pPr>
            <a:r>
              <a:rPr lang="en-US" sz="3037" dirty="0">
                <a:solidFill>
                  <a:srgbClr val="000000"/>
                </a:solidFill>
                <a:latin typeface="Poppins"/>
              </a:rPr>
              <a:t>please scan the</a:t>
            </a:r>
          </a:p>
          <a:p>
            <a:pPr algn="just">
              <a:lnSpc>
                <a:spcPts val="3614"/>
              </a:lnSpc>
            </a:pPr>
            <a:r>
              <a:rPr lang="en-US" sz="3037" dirty="0">
                <a:solidFill>
                  <a:srgbClr val="000000"/>
                </a:solidFill>
                <a:latin typeface="Poppins"/>
              </a:rPr>
              <a:t>QR Code.</a:t>
            </a:r>
          </a:p>
          <a:p>
            <a:pPr algn="just">
              <a:lnSpc>
                <a:spcPts val="3614"/>
              </a:lnSpc>
            </a:pPr>
            <a:endParaRPr lang="en-US" sz="3037" dirty="0">
              <a:solidFill>
                <a:srgbClr val="000000"/>
              </a:solidFill>
              <a:latin typeface="Poppins"/>
            </a:endParaRPr>
          </a:p>
        </p:txBody>
      </p:sp>
      <p:pic>
        <p:nvPicPr>
          <p:cNvPr id="12" name="Audio 11">
            <a:hlinkClick r:id="" action="ppaction://media"/>
            <a:extLst>
              <a:ext uri="{FF2B5EF4-FFF2-40B4-BE49-F238E27FC236}">
                <a16:creationId xmlns:a16="http://schemas.microsoft.com/office/drawing/2014/main" id="{5A3C93ED-0115-BF63-D3AF-D61B9AD9C815}"/>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50000" t="-118750" r="-250000" b="-118750"/>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197"/>
    </mc:Choice>
    <mc:Fallback>
      <p:transition spd="slow" advTm="8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2" presetClass="entr" presetSubtype="4"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500" fill="hold"/>
                                        <p:tgtEl>
                                          <p:spTgt spid="11"/>
                                        </p:tgtEl>
                                        <p:attrNameLst>
                                          <p:attrName>ppt_x</p:attrName>
                                        </p:attrNameLst>
                                      </p:cBhvr>
                                      <p:tavLst>
                                        <p:tav tm="0">
                                          <p:val>
                                            <p:strVal val="#ppt_x"/>
                                          </p:val>
                                        </p:tav>
                                        <p:tav tm="100000">
                                          <p:val>
                                            <p:strVal val="#ppt_x"/>
                                          </p:val>
                                        </p:tav>
                                      </p:tavLst>
                                    </p:anim>
                                    <p:anim calcmode="lin" valueType="num">
                                      <p:cBhvr additive="base">
                                        <p:cTn id="10" dur="500" fill="hold"/>
                                        <p:tgtEl>
                                          <p:spTgt spid="11"/>
                                        </p:tgtEl>
                                        <p:attrNameLst>
                                          <p:attrName>ppt_y</p:attrName>
                                        </p:attrNameLst>
                                      </p:cBhvr>
                                      <p:tavLst>
                                        <p:tav tm="0">
                                          <p:val>
                                            <p:strVal val="1+#ppt_h/2"/>
                                          </p:val>
                                        </p:tav>
                                        <p:tav tm="100000">
                                          <p:val>
                                            <p:strVal val="#ppt_y"/>
                                          </p:val>
                                        </p:tav>
                                      </p:tavLst>
                                    </p:anim>
                                  </p:childTnLst>
                                </p:cTn>
                              </p:par>
                              <p:par>
                                <p:cTn id="11" presetID="42"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31" presetClass="entr" presetSubtype="0" fill="hold" grpId="0" nodeType="withEffect">
                                  <p:stCondLst>
                                    <p:cond delay="200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fltVal val="0"/>
                                          </p:val>
                                        </p:tav>
                                        <p:tav tm="100000">
                                          <p:val>
                                            <p:strVal val="#ppt_h"/>
                                          </p:val>
                                        </p:tav>
                                      </p:tavLst>
                                    </p:anim>
                                    <p:anim calcmode="lin" valueType="num">
                                      <p:cBhvr>
                                        <p:cTn id="31" dur="1000" fill="hold"/>
                                        <p:tgtEl>
                                          <p:spTgt spid="5"/>
                                        </p:tgtEl>
                                        <p:attrNameLst>
                                          <p:attrName>style.rotation</p:attrName>
                                        </p:attrNameLst>
                                      </p:cBhvr>
                                      <p:tavLst>
                                        <p:tav tm="0">
                                          <p:val>
                                            <p:fltVal val="90"/>
                                          </p:val>
                                        </p:tav>
                                        <p:tav tm="100000">
                                          <p:val>
                                            <p:fltVal val="0"/>
                                          </p:val>
                                        </p:tav>
                                      </p:tavLst>
                                    </p:anim>
                                    <p:animEffect transition="in" filter="fade">
                                      <p:cBhvr>
                                        <p:cTn id="32" dur="1000"/>
                                        <p:tgtEl>
                                          <p:spTgt spid="5"/>
                                        </p:tgtEl>
                                      </p:cBhvr>
                                    </p:animEffect>
                                  </p:childTnLst>
                                </p:cTn>
                              </p:par>
                              <p:par>
                                <p:cTn id="33" presetID="53" presetClass="entr" presetSubtype="16" fill="hold" grpId="0" nodeType="withEffect">
                                  <p:stCondLst>
                                    <p:cond delay="325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12"/>
                </p:tgtEl>
              </p:cMediaNode>
            </p:audio>
          </p:childTnLst>
        </p:cTn>
      </p:par>
    </p:tnLst>
    <p:bldLst>
      <p:bldP spid="5" grpId="0" animBg="1"/>
      <p:bldP spid="6" grpId="0" animBg="1"/>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4"/>
</p:tagLst>
</file>

<file path=ppt/tags/tag2.xml><?xml version="1.0" encoding="utf-8"?>
<p:tagLst xmlns:a="http://schemas.openxmlformats.org/drawingml/2006/main" xmlns:r="http://schemas.openxmlformats.org/officeDocument/2006/relationships" xmlns:p="http://schemas.openxmlformats.org/presentationml/2006/main">
  <p:tag name="TIMING" val="|2.1|2.4|1.7"/>
</p:tagLst>
</file>

<file path=ppt/tags/tag3.xml><?xml version="1.0" encoding="utf-8"?>
<p:tagLst xmlns:a="http://schemas.openxmlformats.org/drawingml/2006/main" xmlns:r="http://schemas.openxmlformats.org/officeDocument/2006/relationships" xmlns:p="http://schemas.openxmlformats.org/presentationml/2006/main">
  <p:tag name="TIMING" val="|2|3.1|3.1"/>
</p:tagLst>
</file>

<file path=ppt/tags/tag4.xml><?xml version="1.0" encoding="utf-8"?>
<p:tagLst xmlns:a="http://schemas.openxmlformats.org/drawingml/2006/main" xmlns:r="http://schemas.openxmlformats.org/officeDocument/2006/relationships" xmlns:p="http://schemas.openxmlformats.org/presentationml/2006/main">
  <p:tag name="TIMING" val="|1.8|2.9|1.7"/>
</p:tagLst>
</file>

<file path=ppt/tags/tag5.xml><?xml version="1.0" encoding="utf-8"?>
<p:tagLst xmlns:a="http://schemas.openxmlformats.org/drawingml/2006/main" xmlns:r="http://schemas.openxmlformats.org/officeDocument/2006/relationships" xmlns:p="http://schemas.openxmlformats.org/presentationml/2006/main">
  <p:tag name="TIMING" val="|3.3"/>
</p:tagLst>
</file>

<file path=ppt/tags/tag6.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505</Words>
  <Application>Microsoft Office PowerPoint</Application>
  <PresentationFormat>Custom</PresentationFormat>
  <Paragraphs>56</Paragraphs>
  <Slides>6</Slides>
  <Notes>0</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Telegraf Bold</vt:lpstr>
      <vt:lpstr>League Spartan</vt:lpstr>
      <vt:lpstr>Arial</vt:lpstr>
      <vt:lpstr>Poppins Bold</vt:lpstr>
      <vt:lpstr>Open Sans</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GILEAD SCIENCES</dc:title>
  <dc:creator>Nayan Kasturi</dc:creator>
  <cp:lastModifiedBy>Nayan Kasturi</cp:lastModifiedBy>
  <cp:revision>13</cp:revision>
  <dcterms:created xsi:type="dcterms:W3CDTF">2006-08-16T00:00:00Z</dcterms:created>
  <dcterms:modified xsi:type="dcterms:W3CDTF">2023-09-24T12:02:11Z</dcterms:modified>
  <dc:identifier>DAFvVjcIyYw</dc:identifier>
</cp:coreProperties>
</file>